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932" r:id="rId8"/>
    <p:sldId id="1934" r:id="rId9"/>
    <p:sldId id="1931" r:id="rId10"/>
    <p:sldId id="1919" r:id="rId11"/>
    <p:sldId id="1920" r:id="rId12"/>
    <p:sldId id="1939" r:id="rId13"/>
    <p:sldId id="1940" r:id="rId14"/>
    <p:sldId id="1916" r:id="rId15"/>
    <p:sldId id="1941" r:id="rId16"/>
    <p:sldId id="1942" r:id="rId17"/>
    <p:sldId id="1943" r:id="rId18"/>
    <p:sldId id="1929" r:id="rId19"/>
    <p:sldId id="1917" r:id="rId20"/>
    <p:sldId id="1946" r:id="rId21"/>
    <p:sldId id="1950" r:id="rId22"/>
    <p:sldId id="1947" r:id="rId23"/>
    <p:sldId id="1948" r:id="rId24"/>
    <p:sldId id="1951" r:id="rId25"/>
    <p:sldId id="1930" r:id="rId26"/>
    <p:sldId id="1918" r:id="rId27"/>
    <p:sldId id="1952" r:id="rId28"/>
    <p:sldId id="1954" r:id="rId29"/>
    <p:sldId id="1955" r:id="rId30"/>
    <p:sldId id="1956" r:id="rId31"/>
    <p:sldId id="1957" r:id="rId32"/>
    <p:sldId id="1838"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FFFFFF"/>
    <a:srgbClr val="374154"/>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063C9F2-4DF1-D641-A1F0-435786E0AB2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163939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9525" lvl="1"/>
            <a:r>
              <a:rPr lang="en-US" altLang="zh-CN" sz="96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Volta-Hopper</a:t>
            </a:r>
            <a:r>
              <a:rPr lang="zh-CN" altLang="en-US" sz="96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rPr>
              <a:t> 架构</a:t>
            </a:r>
            <a:endParaRPr lang="en-US" altLang="zh-CN" sz="9600" dirty="0">
              <a:solidFill>
                <a:srgbClr val="91D150"/>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8" name="图片 7">
            <a:extLst>
              <a:ext uri="{FF2B5EF4-FFF2-40B4-BE49-F238E27FC236}">
                <a16:creationId xmlns:a16="http://schemas.microsoft.com/office/drawing/2014/main" id="{5BAB0175-A3C2-294E-B54B-BEC80157C9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6573" y="1160748"/>
            <a:ext cx="3051180" cy="5112568"/>
          </a:xfrm>
          <a:prstGeom prst="rect">
            <a:avLst/>
          </a:prstGeom>
        </p:spPr>
      </p:pic>
    </p:spTree>
    <p:extLst>
      <p:ext uri="{BB962C8B-B14F-4D97-AF65-F5344CB8AC3E}">
        <p14:creationId xmlns:p14="http://schemas.microsoft.com/office/powerpoint/2010/main" val="22117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9F26B9-FC1D-7F41-98C9-BEC98C236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218051"/>
            <a:ext cx="4896544" cy="5211381"/>
          </a:xfrm>
          <a:prstGeom prst="rect">
            <a:avLst/>
          </a:prstGeom>
        </p:spPr>
      </p:pic>
      <p:sp>
        <p:nvSpPr>
          <p:cNvPr id="8" name="标题 5">
            <a:extLst>
              <a:ext uri="{FF2B5EF4-FFF2-40B4-BE49-F238E27FC236}">
                <a16:creationId xmlns:a16="http://schemas.microsoft.com/office/drawing/2014/main" id="{E59ED03F-2581-B943-9A54-C42BA13DA24C}"/>
              </a:ext>
            </a:extLst>
          </p:cNvPr>
          <p:cNvSpPr>
            <a:spLocks noGrp="1"/>
          </p:cNvSpPr>
          <p:nvPr>
            <p:ph type="title"/>
          </p:nvPr>
        </p:nvSpPr>
        <p:spPr>
          <a:xfrm>
            <a:off x="623635" y="679570"/>
            <a:ext cx="10963473" cy="589190"/>
          </a:xfrm>
        </p:spPr>
        <p:txBody>
          <a:bodyPr/>
          <a:lstStyle/>
          <a:p>
            <a:r>
              <a:rPr lang="en-US" altLang="zh-CN" dirty="0"/>
              <a:t>Turing</a:t>
            </a:r>
            <a:r>
              <a:rPr lang="zh-CN" altLang="en-US" dirty="0"/>
              <a:t> 图灵架构</a:t>
            </a:r>
          </a:p>
        </p:txBody>
      </p:sp>
      <p:pic>
        <p:nvPicPr>
          <p:cNvPr id="9" name="图片 8">
            <a:extLst>
              <a:ext uri="{FF2B5EF4-FFF2-40B4-BE49-F238E27FC236}">
                <a16:creationId xmlns:a16="http://schemas.microsoft.com/office/drawing/2014/main" id="{60F957EC-2C2C-2649-9E29-B8E9AD331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529" y="1294688"/>
            <a:ext cx="4667147" cy="5134744"/>
          </a:xfrm>
          <a:prstGeom prst="rect">
            <a:avLst/>
          </a:prstGeom>
        </p:spPr>
      </p:pic>
    </p:spTree>
    <p:extLst>
      <p:ext uri="{BB962C8B-B14F-4D97-AF65-F5344CB8AC3E}">
        <p14:creationId xmlns:p14="http://schemas.microsoft.com/office/powerpoint/2010/main" val="84459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497F5-6C1B-1046-88CB-63827A9FB177}"/>
              </a:ext>
            </a:extLst>
          </p:cNvPr>
          <p:cNvSpPr>
            <a:spLocks noGrp="1"/>
          </p:cNvSpPr>
          <p:nvPr>
            <p:ph type="title"/>
          </p:nvPr>
        </p:nvSpPr>
        <p:spPr/>
        <p:txBody>
          <a:bodyPr/>
          <a:lstStyle/>
          <a:p>
            <a:r>
              <a:rPr lang="en-US" altLang="zh-CN" dirty="0"/>
              <a:t>Turing</a:t>
            </a:r>
            <a:r>
              <a:rPr lang="zh-CN" altLang="en-US" dirty="0"/>
              <a:t> 图灵架构</a:t>
            </a:r>
            <a:endParaRPr kumimoji="1" lang="zh-CN" altLang="en-US" dirty="0"/>
          </a:p>
        </p:txBody>
      </p:sp>
      <p:pic>
        <p:nvPicPr>
          <p:cNvPr id="5" name="图片 4">
            <a:extLst>
              <a:ext uri="{FF2B5EF4-FFF2-40B4-BE49-F238E27FC236}">
                <a16:creationId xmlns:a16="http://schemas.microsoft.com/office/drawing/2014/main" id="{FA230BD7-AB6D-3D46-9E27-34DC83D90FF2}"/>
              </a:ext>
            </a:extLst>
          </p:cNvPr>
          <p:cNvPicPr>
            <a:picLocks noChangeAspect="1"/>
          </p:cNvPicPr>
          <p:nvPr/>
        </p:nvPicPr>
        <p:blipFill>
          <a:blip r:embed="rId2"/>
          <a:stretch>
            <a:fillRect/>
          </a:stretch>
        </p:blipFill>
        <p:spPr>
          <a:xfrm>
            <a:off x="1849909" y="1772816"/>
            <a:ext cx="8001000" cy="3606800"/>
          </a:xfrm>
          <a:prstGeom prst="rect">
            <a:avLst/>
          </a:prstGeom>
        </p:spPr>
      </p:pic>
    </p:spTree>
    <p:extLst>
      <p:ext uri="{BB962C8B-B14F-4D97-AF65-F5344CB8AC3E}">
        <p14:creationId xmlns:p14="http://schemas.microsoft.com/office/powerpoint/2010/main" val="308165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Ampere</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32112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B6B6FB-4B63-E94B-B65A-3A5FB2A6B75F}"/>
              </a:ext>
            </a:extLst>
          </p:cNvPr>
          <p:cNvSpPr>
            <a:spLocks noGrp="1"/>
          </p:cNvSpPr>
          <p:nvPr>
            <p:ph type="title"/>
          </p:nvPr>
        </p:nvSpPr>
        <p:spPr/>
        <p:txBody>
          <a:bodyPr/>
          <a:lstStyle/>
          <a:p>
            <a:r>
              <a:rPr lang="en-US" altLang="zh-CN" dirty="0"/>
              <a:t>Ampere</a:t>
            </a:r>
            <a:r>
              <a:rPr lang="zh-CN" altLang="en-US" dirty="0"/>
              <a:t> 安培架构</a:t>
            </a:r>
          </a:p>
        </p:txBody>
      </p:sp>
      <p:sp>
        <p:nvSpPr>
          <p:cNvPr id="7" name="内容占位符 6">
            <a:extLst>
              <a:ext uri="{FF2B5EF4-FFF2-40B4-BE49-F238E27FC236}">
                <a16:creationId xmlns:a16="http://schemas.microsoft.com/office/drawing/2014/main" id="{9EF360D4-48BF-6F4D-BF0D-AA451D81CA44}"/>
              </a:ext>
            </a:extLst>
          </p:cNvPr>
          <p:cNvSpPr>
            <a:spLocks noGrp="1"/>
          </p:cNvSpPr>
          <p:nvPr>
            <p:ph sz="half" idx="1"/>
          </p:nvPr>
        </p:nvSpPr>
        <p:spPr/>
        <p:txBody>
          <a:bodyPr/>
          <a:lstStyle/>
          <a:p>
            <a:pPr marL="342900" indent="-342900">
              <a:buFont typeface="+mj-lt"/>
              <a:buAutoNum type="arabicPeriod"/>
            </a:pPr>
            <a:r>
              <a:rPr lang="en-US" altLang="zh-CN" sz="1800" dirty="0"/>
              <a:t>NVIDIA Ampere</a:t>
            </a:r>
            <a:r>
              <a:rPr lang="zh-CN" altLang="en-US" sz="1800" dirty="0"/>
              <a:t>架构：超过</a:t>
            </a:r>
            <a:r>
              <a:rPr lang="en-US" altLang="zh-CN" sz="1800" dirty="0"/>
              <a:t>540</a:t>
            </a:r>
            <a:r>
              <a:rPr lang="zh-CN" altLang="en-US" sz="1800" dirty="0"/>
              <a:t>亿个晶体管，使其成为世界上最大的</a:t>
            </a:r>
            <a:r>
              <a:rPr lang="en-US" altLang="zh-CN" sz="1800" dirty="0"/>
              <a:t>7</a:t>
            </a:r>
            <a:r>
              <a:rPr lang="zh-CN" altLang="en-US" sz="1800" dirty="0"/>
              <a:t>纳米处理器；</a:t>
            </a:r>
          </a:p>
          <a:p>
            <a:pPr marL="342900" indent="-342900">
              <a:buFont typeface="+mj-lt"/>
              <a:buAutoNum type="arabicPeriod"/>
            </a:pPr>
            <a:r>
              <a:rPr lang="en-US" altLang="zh-CN" sz="1800" dirty="0"/>
              <a:t>Tensor Core3.0</a:t>
            </a:r>
            <a:r>
              <a:rPr lang="zh-CN" altLang="en-US" sz="1800" dirty="0"/>
              <a:t>： 新增 </a:t>
            </a:r>
            <a:r>
              <a:rPr lang="en-US" altLang="zh-CN" sz="1800" dirty="0"/>
              <a:t>TF32</a:t>
            </a:r>
            <a:r>
              <a:rPr lang="zh-CN" altLang="en-US" sz="1800" dirty="0"/>
              <a:t> 包括针对</a:t>
            </a:r>
            <a:r>
              <a:rPr lang="en-US" altLang="zh-CN" sz="1800" dirty="0"/>
              <a:t>AI</a:t>
            </a:r>
            <a:r>
              <a:rPr lang="zh-CN" altLang="en-US" sz="1800" dirty="0"/>
              <a:t>的扩展，可使</a:t>
            </a:r>
            <a:r>
              <a:rPr lang="en-US" altLang="zh-CN" sz="1800" dirty="0"/>
              <a:t>FP32</a:t>
            </a:r>
            <a:r>
              <a:rPr lang="zh-CN" altLang="en-US" sz="1800" dirty="0"/>
              <a:t>精度的</a:t>
            </a:r>
            <a:r>
              <a:rPr lang="en-US" altLang="zh-CN" sz="1800" dirty="0"/>
              <a:t>AI</a:t>
            </a:r>
            <a:r>
              <a:rPr lang="zh-CN" altLang="en-US" sz="1800" dirty="0"/>
              <a:t>性能提高</a:t>
            </a:r>
            <a:r>
              <a:rPr lang="en-US" altLang="zh-CN" sz="1800" dirty="0"/>
              <a:t>20</a:t>
            </a:r>
            <a:r>
              <a:rPr lang="zh-CN" altLang="en-US" sz="1800" dirty="0"/>
              <a:t>倍；</a:t>
            </a:r>
          </a:p>
          <a:p>
            <a:pPr marL="342900" indent="-342900">
              <a:buFont typeface="+mj-lt"/>
              <a:buAutoNum type="arabicPeriod"/>
            </a:pPr>
            <a:r>
              <a:rPr lang="en-US" altLang="zh-CN" sz="1800" dirty="0"/>
              <a:t>Multi-Instance</a:t>
            </a:r>
            <a:r>
              <a:rPr lang="zh-CN" altLang="en-US" sz="1800" dirty="0"/>
              <a:t> </a:t>
            </a:r>
            <a:r>
              <a:rPr lang="en-US" altLang="zh-CN" sz="1800" dirty="0"/>
              <a:t>GPU</a:t>
            </a:r>
            <a:r>
              <a:rPr lang="zh-CN" altLang="en-US" sz="1800" dirty="0"/>
              <a:t>：多实例</a:t>
            </a:r>
            <a:r>
              <a:rPr lang="en-US" altLang="zh-CN" sz="1800" dirty="0"/>
              <a:t>GPU</a:t>
            </a:r>
            <a:r>
              <a:rPr lang="zh-CN" altLang="en-US" sz="1800" dirty="0"/>
              <a:t>，将单个</a:t>
            </a:r>
            <a:r>
              <a:rPr lang="en-US" altLang="zh-CN" sz="1800" dirty="0"/>
              <a:t>A100GPU</a:t>
            </a:r>
            <a:r>
              <a:rPr lang="zh-CN" altLang="en-US" sz="1800" dirty="0"/>
              <a:t>划分为多达七个独立</a:t>
            </a:r>
            <a:r>
              <a:rPr lang="en-US" altLang="zh-CN" sz="1800" dirty="0"/>
              <a:t>GPU</a:t>
            </a:r>
            <a:r>
              <a:rPr lang="zh-CN" altLang="en-US" sz="1800" dirty="0"/>
              <a:t>，为不同任务提供不同算力；</a:t>
            </a:r>
            <a:endParaRPr lang="en-US" altLang="zh-CN" sz="1800" dirty="0"/>
          </a:p>
          <a:p>
            <a:pPr marL="342900" indent="-342900">
              <a:buFont typeface="+mj-lt"/>
              <a:buAutoNum type="arabicPeriod"/>
            </a:pPr>
            <a:r>
              <a:rPr lang="en-US" altLang="zh-CN" sz="1800" dirty="0"/>
              <a:t>NVIDIA NVLink2.0</a:t>
            </a:r>
            <a:r>
              <a:rPr lang="zh-CN" altLang="en-US" sz="1800" dirty="0"/>
              <a:t>：</a:t>
            </a:r>
            <a:r>
              <a:rPr lang="en-US" altLang="zh-CN" sz="1800" dirty="0"/>
              <a:t>GPU</a:t>
            </a:r>
            <a:r>
              <a:rPr lang="zh-CN" altLang="en-US" sz="1800" dirty="0"/>
              <a:t>间高速连接速度加倍，可在服务器中提供有效的性能扩展；</a:t>
            </a:r>
          </a:p>
          <a:p>
            <a:pPr marL="342900" indent="-342900">
              <a:buFont typeface="+mj-lt"/>
              <a:buAutoNum type="arabicPeriod"/>
            </a:pPr>
            <a:r>
              <a:rPr lang="zh-CN" altLang="en-US" sz="1800" dirty="0"/>
              <a:t>结构稀疏性：利用了 </a:t>
            </a:r>
            <a:r>
              <a:rPr lang="en-US" altLang="zh-CN" sz="1800" dirty="0"/>
              <a:t>AI</a:t>
            </a:r>
            <a:r>
              <a:rPr lang="zh-CN" altLang="en-US" sz="1800" dirty="0"/>
              <a:t> 数学固有的稀疏特性来使性能提高一倍。</a:t>
            </a:r>
          </a:p>
          <a:p>
            <a:pPr marL="342900" indent="-342900">
              <a:buFont typeface="+mj-lt"/>
              <a:buAutoNum type="arabicPeriod"/>
            </a:pPr>
            <a:endParaRPr lang="zh-CN" altLang="en-US" sz="1800" dirty="0"/>
          </a:p>
          <a:p>
            <a:pPr marL="342900" indent="-342900">
              <a:buFont typeface="+mj-lt"/>
              <a:buAutoNum type="arabicPeriod"/>
            </a:pPr>
            <a:r>
              <a:rPr lang="en-US" altLang="zh-CN" sz="1800" dirty="0"/>
              <a:t>————————————————</a:t>
            </a:r>
          </a:p>
          <a:p>
            <a:pPr marL="342900" indent="-342900">
              <a:buFont typeface="+mj-lt"/>
              <a:buAutoNum type="arabicPeriod"/>
            </a:pPr>
            <a:endParaRPr lang="en-US" altLang="zh-CN" sz="1800" dirty="0"/>
          </a:p>
        </p:txBody>
      </p:sp>
      <p:pic>
        <p:nvPicPr>
          <p:cNvPr id="2" name="图片 1">
            <a:extLst>
              <a:ext uri="{FF2B5EF4-FFF2-40B4-BE49-F238E27FC236}">
                <a16:creationId xmlns:a16="http://schemas.microsoft.com/office/drawing/2014/main" id="{6152201A-93BB-DA40-B6AB-3D38EB1E81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09" y="3714463"/>
            <a:ext cx="11062488" cy="2783777"/>
          </a:xfrm>
          <a:prstGeom prst="rect">
            <a:avLst/>
          </a:prstGeom>
        </p:spPr>
      </p:pic>
    </p:spTree>
    <p:extLst>
      <p:ext uri="{BB962C8B-B14F-4D97-AF65-F5344CB8AC3E}">
        <p14:creationId xmlns:p14="http://schemas.microsoft.com/office/powerpoint/2010/main" val="279782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DFAFD-97F6-9B44-AC92-047D4EAEC8BD}"/>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7" name="内容占位符 6">
            <a:extLst>
              <a:ext uri="{FF2B5EF4-FFF2-40B4-BE49-F238E27FC236}">
                <a16:creationId xmlns:a16="http://schemas.microsoft.com/office/drawing/2014/main" id="{751314DA-E143-E649-9B28-A20D7A56A04B}"/>
              </a:ext>
            </a:extLst>
          </p:cNvPr>
          <p:cNvSpPr>
            <a:spLocks noGrp="1"/>
          </p:cNvSpPr>
          <p:nvPr>
            <p:ph sz="half" idx="1"/>
          </p:nvPr>
        </p:nvSpPr>
        <p:spPr>
          <a:xfrm>
            <a:off x="623636" y="1556792"/>
            <a:ext cx="3098481" cy="4608512"/>
          </a:xfrm>
        </p:spPr>
        <p:txBody>
          <a:bodyPr/>
          <a:lstStyle/>
          <a:p>
            <a:r>
              <a:rPr lang="en-US" altLang="zh-CN" sz="1800" dirty="0"/>
              <a:t>NVIDIA A100</a:t>
            </a:r>
            <a:r>
              <a:rPr lang="zh-CN" altLang="en-US" sz="1800" dirty="0"/>
              <a:t>基于</a:t>
            </a:r>
            <a:r>
              <a:rPr lang="en-US" altLang="zh-CN" sz="1800" dirty="0"/>
              <a:t>7nm Ampere GA100 GPU</a:t>
            </a:r>
            <a:r>
              <a:rPr lang="zh-CN" altLang="en-US" sz="1800" dirty="0"/>
              <a:t>，具有</a:t>
            </a:r>
            <a:r>
              <a:rPr lang="en-US" altLang="zh-CN" sz="1800" dirty="0"/>
              <a:t>6912 CUDA</a:t>
            </a:r>
            <a:r>
              <a:rPr lang="zh-CN" altLang="en-US" sz="1800" dirty="0"/>
              <a:t>内核和</a:t>
            </a:r>
            <a:r>
              <a:rPr lang="en-US" altLang="zh-CN" sz="1800" dirty="0"/>
              <a:t>432 Tensor Core</a:t>
            </a:r>
            <a:r>
              <a:rPr lang="zh-CN" altLang="en-US" sz="1800" dirty="0"/>
              <a:t>，</a:t>
            </a:r>
            <a:r>
              <a:rPr lang="en-US" altLang="zh-CN" sz="1800" dirty="0"/>
              <a:t>540</a:t>
            </a:r>
            <a:r>
              <a:rPr lang="zh-CN" altLang="en-US" sz="1800" dirty="0"/>
              <a:t>亿个晶体管数，</a:t>
            </a:r>
            <a:r>
              <a:rPr lang="en-US" altLang="zh-CN" sz="1800" dirty="0"/>
              <a:t>108</a:t>
            </a:r>
            <a:r>
              <a:rPr lang="zh-CN" altLang="en-US" sz="1800" dirty="0"/>
              <a:t>个流式多处理器。采用第三代</a:t>
            </a:r>
            <a:r>
              <a:rPr lang="en-US" altLang="zh-CN" sz="1800" dirty="0"/>
              <a:t>NVLINK</a:t>
            </a:r>
            <a:r>
              <a:rPr lang="zh-CN" altLang="en-US" sz="1800" dirty="0"/>
              <a:t>，</a:t>
            </a:r>
            <a:r>
              <a:rPr lang="en-US" altLang="zh-CN" sz="1800" dirty="0"/>
              <a:t>GPU</a:t>
            </a:r>
            <a:r>
              <a:rPr lang="zh-CN" altLang="en-US" sz="1800" dirty="0"/>
              <a:t>和服务器双向带宽为</a:t>
            </a:r>
            <a:r>
              <a:rPr lang="en-US" altLang="zh-CN" sz="1800" dirty="0"/>
              <a:t>4.8 TB/s</a:t>
            </a:r>
            <a:r>
              <a:rPr lang="zh-CN" altLang="en-US" sz="1800" dirty="0"/>
              <a:t>，</a:t>
            </a:r>
            <a:r>
              <a:rPr lang="en-US" altLang="zh-CN" sz="1800" dirty="0"/>
              <a:t>GPU</a:t>
            </a:r>
            <a:r>
              <a:rPr lang="zh-CN" altLang="en-US" sz="1800" dirty="0"/>
              <a:t>间的互连速度为</a:t>
            </a:r>
            <a:r>
              <a:rPr lang="en-US" altLang="zh-CN" sz="1800" dirty="0"/>
              <a:t>600 GB/s</a:t>
            </a:r>
            <a:r>
              <a:rPr lang="zh-CN" altLang="en-US" sz="1800" dirty="0"/>
              <a:t>。另外，</a:t>
            </a:r>
            <a:r>
              <a:rPr lang="en-US" altLang="zh-CN" sz="1800" dirty="0"/>
              <a:t>Tesla A100</a:t>
            </a:r>
            <a:r>
              <a:rPr lang="zh-CN" altLang="en-US" sz="1800" dirty="0"/>
              <a:t>在</a:t>
            </a:r>
            <a:r>
              <a:rPr lang="en-US" altLang="zh-CN" sz="1800" dirty="0"/>
              <a:t>5120</a:t>
            </a:r>
            <a:r>
              <a:rPr lang="zh-CN" altLang="en-US" sz="1800" dirty="0"/>
              <a:t>条内存总线上的</a:t>
            </a:r>
            <a:r>
              <a:rPr lang="en-US" altLang="zh-CN" sz="1800" dirty="0"/>
              <a:t>HBM2</a:t>
            </a:r>
            <a:r>
              <a:rPr lang="zh-CN" altLang="en-US" sz="1800" dirty="0"/>
              <a:t>内存可达</a:t>
            </a:r>
            <a:r>
              <a:rPr lang="en-US" altLang="zh-CN" sz="1800" dirty="0"/>
              <a:t>40GB</a:t>
            </a:r>
            <a:r>
              <a:rPr lang="zh-CN" altLang="en-US" sz="1800" dirty="0"/>
              <a:t>。</a:t>
            </a:r>
          </a:p>
        </p:txBody>
      </p:sp>
      <p:pic>
        <p:nvPicPr>
          <p:cNvPr id="5" name="图片 4">
            <a:extLst>
              <a:ext uri="{FF2B5EF4-FFF2-40B4-BE49-F238E27FC236}">
                <a16:creationId xmlns:a16="http://schemas.microsoft.com/office/drawing/2014/main" id="{DEDD533E-F54F-B441-96A5-2557CA5FE4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3664" y="1556792"/>
            <a:ext cx="7993851" cy="4692375"/>
          </a:xfrm>
          <a:prstGeom prst="rect">
            <a:avLst/>
          </a:prstGeom>
        </p:spPr>
      </p:pic>
    </p:spTree>
    <p:extLst>
      <p:ext uri="{BB962C8B-B14F-4D97-AF65-F5344CB8AC3E}">
        <p14:creationId xmlns:p14="http://schemas.microsoft.com/office/powerpoint/2010/main" val="268414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ED040-E788-F249-B3D0-ED77FED0D17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3" name="内容占位符 2">
            <a:extLst>
              <a:ext uri="{FF2B5EF4-FFF2-40B4-BE49-F238E27FC236}">
                <a16:creationId xmlns:a16="http://schemas.microsoft.com/office/drawing/2014/main" id="{D9904CE1-A339-8046-8E89-D663B85DDD69}"/>
              </a:ext>
            </a:extLst>
          </p:cNvPr>
          <p:cNvSpPr>
            <a:spLocks noGrp="1"/>
          </p:cNvSpPr>
          <p:nvPr>
            <p:ph sz="half" idx="1"/>
          </p:nvPr>
        </p:nvSpPr>
        <p:spPr>
          <a:xfrm>
            <a:off x="623636" y="1268760"/>
            <a:ext cx="10963473" cy="589190"/>
          </a:xfrm>
        </p:spPr>
        <p:txBody>
          <a:bodyPr/>
          <a:lstStyle/>
          <a:p>
            <a:r>
              <a:rPr lang="en-US" altLang="zh-CN" dirty="0">
                <a:latin typeface="Gill Sans MT" panose="020B0502020104020203" pitchFamily="34" charset="0"/>
              </a:rPr>
              <a:t>Ampere</a:t>
            </a:r>
            <a:r>
              <a:rPr lang="zh-CN" altLang="en-US" dirty="0">
                <a:latin typeface="Gill Sans MT" panose="020B0502020104020203" pitchFamily="34" charset="0"/>
              </a:rPr>
              <a:t> 新加入了</a:t>
            </a:r>
            <a:r>
              <a:rPr lang="en-US" altLang="zh-CN" dirty="0">
                <a:latin typeface="Gill Sans MT" panose="020B0502020104020203" pitchFamily="34" charset="0"/>
              </a:rPr>
              <a:t>TF32, BF16, FP64</a:t>
            </a:r>
            <a:r>
              <a:rPr lang="zh-CN" altLang="en-US" dirty="0">
                <a:latin typeface="Gill Sans MT" panose="020B0502020104020203" pitchFamily="34" charset="0"/>
              </a:rPr>
              <a:t>的支持。</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554CEB51-6400-154E-9CCA-12A3BEA341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317" y="1975593"/>
            <a:ext cx="3877474" cy="4436092"/>
          </a:xfrm>
          <a:prstGeom prst="rect">
            <a:avLst/>
          </a:prstGeom>
        </p:spPr>
      </p:pic>
      <p:pic>
        <p:nvPicPr>
          <p:cNvPr id="6" name="图片 5">
            <a:extLst>
              <a:ext uri="{FF2B5EF4-FFF2-40B4-BE49-F238E27FC236}">
                <a16:creationId xmlns:a16="http://schemas.microsoft.com/office/drawing/2014/main" id="{689EE6E1-59DF-6145-9A6E-9C7EAB5D63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349" y="1817229"/>
            <a:ext cx="2874374" cy="2072223"/>
          </a:xfrm>
          <a:prstGeom prst="rect">
            <a:avLst/>
          </a:prstGeom>
        </p:spPr>
      </p:pic>
      <p:pic>
        <p:nvPicPr>
          <p:cNvPr id="7" name="图片 6">
            <a:extLst>
              <a:ext uri="{FF2B5EF4-FFF2-40B4-BE49-F238E27FC236}">
                <a16:creationId xmlns:a16="http://schemas.microsoft.com/office/drawing/2014/main" id="{835EE941-F04A-124E-A677-C905A1E704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372" y="1817229"/>
            <a:ext cx="2100740" cy="2072223"/>
          </a:xfrm>
          <a:prstGeom prst="rect">
            <a:avLst/>
          </a:prstGeom>
        </p:spPr>
      </p:pic>
      <p:grpSp>
        <p:nvGrpSpPr>
          <p:cNvPr id="10" name="组合 9">
            <a:extLst>
              <a:ext uri="{FF2B5EF4-FFF2-40B4-BE49-F238E27FC236}">
                <a16:creationId xmlns:a16="http://schemas.microsoft.com/office/drawing/2014/main" id="{49F026D1-E560-A14A-A2D3-E66EFFA8F202}"/>
              </a:ext>
            </a:extLst>
          </p:cNvPr>
          <p:cNvGrpSpPr/>
          <p:nvPr/>
        </p:nvGrpSpPr>
        <p:grpSpPr>
          <a:xfrm>
            <a:off x="5157365" y="3889452"/>
            <a:ext cx="6197600" cy="2563884"/>
            <a:chOff x="4534667" y="3789040"/>
            <a:chExt cx="6197600" cy="2563884"/>
          </a:xfrm>
        </p:grpSpPr>
        <p:pic>
          <p:nvPicPr>
            <p:cNvPr id="8" name="图片 7">
              <a:extLst>
                <a:ext uri="{FF2B5EF4-FFF2-40B4-BE49-F238E27FC236}">
                  <a16:creationId xmlns:a16="http://schemas.microsoft.com/office/drawing/2014/main" id="{DF778603-6CDC-3F4E-BD1C-ED466C3580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34667" y="4434218"/>
              <a:ext cx="6197600" cy="1918706"/>
            </a:xfrm>
            <a:prstGeom prst="rect">
              <a:avLst/>
            </a:prstGeom>
          </p:spPr>
        </p:pic>
        <p:pic>
          <p:nvPicPr>
            <p:cNvPr id="9" name="图片 8">
              <a:extLst>
                <a:ext uri="{FF2B5EF4-FFF2-40B4-BE49-F238E27FC236}">
                  <a16:creationId xmlns:a16="http://schemas.microsoft.com/office/drawing/2014/main" id="{13F75CE6-4B68-0A4D-A351-4B1392CDCC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34667" y="3789040"/>
              <a:ext cx="6197600" cy="608375"/>
            </a:xfrm>
            <a:prstGeom prst="rect">
              <a:avLst/>
            </a:prstGeom>
          </p:spPr>
        </p:pic>
      </p:grpSp>
    </p:spTree>
    <p:extLst>
      <p:ext uri="{BB962C8B-B14F-4D97-AF65-F5344CB8AC3E}">
        <p14:creationId xmlns:p14="http://schemas.microsoft.com/office/powerpoint/2010/main" val="111123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F2558-D6B0-5D44-BFA9-8958D3EF1D9C}"/>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D96E15C4-3FD1-6241-977B-EA6550C00D93}"/>
              </a:ext>
            </a:extLst>
          </p:cNvPr>
          <p:cNvPicPr>
            <a:picLocks noChangeAspect="1"/>
          </p:cNvPicPr>
          <p:nvPr/>
        </p:nvPicPr>
        <p:blipFill>
          <a:blip r:embed="rId2"/>
          <a:stretch>
            <a:fillRect/>
          </a:stretch>
        </p:blipFill>
        <p:spPr>
          <a:xfrm>
            <a:off x="2641997" y="1501630"/>
            <a:ext cx="8797528" cy="4647199"/>
          </a:xfrm>
          <a:prstGeom prst="rect">
            <a:avLst/>
          </a:prstGeom>
        </p:spPr>
      </p:pic>
      <p:sp>
        <p:nvSpPr>
          <p:cNvPr id="3" name="内容占位符 2">
            <a:extLst>
              <a:ext uri="{FF2B5EF4-FFF2-40B4-BE49-F238E27FC236}">
                <a16:creationId xmlns:a16="http://schemas.microsoft.com/office/drawing/2014/main" id="{A8C75F99-F0C5-714A-A24C-52D9F6B377B3}"/>
              </a:ext>
            </a:extLst>
          </p:cNvPr>
          <p:cNvSpPr>
            <a:spLocks noGrp="1"/>
          </p:cNvSpPr>
          <p:nvPr>
            <p:ph sz="half" idx="1"/>
          </p:nvPr>
        </p:nvSpPr>
        <p:spPr>
          <a:xfrm>
            <a:off x="623636" y="1628800"/>
            <a:ext cx="5402737" cy="4032448"/>
          </a:xfrm>
        </p:spPr>
        <p:txBody>
          <a:bodyPr/>
          <a:lstStyle/>
          <a:p>
            <a:r>
              <a:rPr lang="zh-CN" altLang="en-US" dirty="0"/>
              <a:t>细粒度的结构化稀疏，</a:t>
            </a:r>
            <a:r>
              <a:rPr lang="en-US" altLang="zh-CN" dirty="0"/>
              <a:t>TensorCore</a:t>
            </a:r>
            <a:r>
              <a:rPr lang="zh-CN" altLang="en-US" dirty="0"/>
              <a:t>支持一个</a:t>
            </a:r>
            <a:r>
              <a:rPr lang="en-US" altLang="zh-CN" dirty="0"/>
              <a:t>2:4</a:t>
            </a:r>
            <a:r>
              <a:rPr lang="zh-CN" altLang="en-US" dirty="0"/>
              <a:t>的结构化稀疏矩阵与另一个稠密矩阵直接相乘。</a:t>
            </a:r>
            <a:endParaRPr kumimoji="1" lang="zh-CN" altLang="en-US" dirty="0"/>
          </a:p>
        </p:txBody>
      </p:sp>
    </p:spTree>
    <p:extLst>
      <p:ext uri="{BB962C8B-B14F-4D97-AF65-F5344CB8AC3E}">
        <p14:creationId xmlns:p14="http://schemas.microsoft.com/office/powerpoint/2010/main" val="29155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EADEB-AC03-B84B-BC8F-30EE88FF390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D699CA48-3EF4-474F-B6E9-F54A23DD71C2}"/>
              </a:ext>
            </a:extLst>
          </p:cNvPr>
          <p:cNvSpPr>
            <a:spLocks noGrp="1"/>
          </p:cNvSpPr>
          <p:nvPr>
            <p:ph sz="half" idx="1"/>
          </p:nvPr>
        </p:nvSpPr>
        <p:spPr>
          <a:xfrm>
            <a:off x="553765" y="1567560"/>
            <a:ext cx="2853680" cy="4525736"/>
          </a:xfrm>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每个</a:t>
            </a:r>
            <a:r>
              <a:rPr lang="en-US" altLang="zh-CN" dirty="0">
                <a:latin typeface="Gill Sans MT" panose="020B0502020104020203" pitchFamily="34" charset="0"/>
                <a:ea typeface="Microsoft YaHei" panose="020B0503020204020204" pitchFamily="34" charset="-122"/>
              </a:rPr>
              <a:t>A100</a:t>
            </a:r>
            <a:r>
              <a:rPr lang="zh-CN" altLang="en-US" dirty="0">
                <a:latin typeface="Gill Sans MT" panose="020B0502020104020203" pitchFamily="34" charset="0"/>
                <a:ea typeface="Microsoft YaHei" panose="020B0503020204020204" pitchFamily="34" charset="-122"/>
              </a:rPr>
              <a:t>可以被分为</a:t>
            </a:r>
            <a:r>
              <a:rPr lang="en-US" altLang="zh-CN" dirty="0">
                <a:latin typeface="Gill Sans MT" panose="020B0502020104020203" pitchFamily="34" charset="0"/>
                <a:ea typeface="Microsoft YaHei" panose="020B0503020204020204" pitchFamily="34" charset="-122"/>
              </a:rPr>
              <a:t>7</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实例被不同的任务使用，用户可以将这些虚拟的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实例当成真实的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使用。</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kumimoji="1" lang="zh-CN" altLang="en-US" dirty="0">
                <a:latin typeface="Gill Sans MT" panose="020B0502020104020203" pitchFamily="34" charset="0"/>
                <a:ea typeface="Microsoft YaHei" panose="020B0503020204020204" pitchFamily="34" charset="-122"/>
              </a:rPr>
              <a:t>为</a:t>
            </a:r>
            <a:r>
              <a:rPr lang="zh-CN" altLang="en-US" dirty="0"/>
              <a:t>云计算厂商提供算力切分和多用户租赁服务。</a:t>
            </a:r>
            <a:endParaRPr kumimoji="1" lang="zh-CN" altLang="en-US" dirty="0">
              <a:latin typeface="Gill Sans MT" panose="020B0502020104020203" pitchFamily="34" charset="0"/>
              <a:ea typeface="Microsoft YaHei" panose="020B0503020204020204" pitchFamily="34" charset="-122"/>
            </a:endParaRPr>
          </a:p>
        </p:txBody>
      </p:sp>
      <p:pic>
        <p:nvPicPr>
          <p:cNvPr id="6" name="图片 5">
            <a:extLst>
              <a:ext uri="{FF2B5EF4-FFF2-40B4-BE49-F238E27FC236}">
                <a16:creationId xmlns:a16="http://schemas.microsoft.com/office/drawing/2014/main" id="{66AEE234-4FCF-6C43-834E-1A3C81B7F3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62077" y="1304976"/>
            <a:ext cx="8430197" cy="5050903"/>
          </a:xfrm>
          <a:prstGeom prst="rect">
            <a:avLst/>
          </a:prstGeom>
        </p:spPr>
      </p:pic>
    </p:spTree>
    <p:extLst>
      <p:ext uri="{BB962C8B-B14F-4D97-AF65-F5344CB8AC3E}">
        <p14:creationId xmlns:p14="http://schemas.microsoft.com/office/powerpoint/2010/main" val="151794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4CA5-64F3-464D-B116-79B23B95A75F}"/>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2228C88F-423B-6646-AE69-8D0DFAB34444}"/>
              </a:ext>
            </a:extLst>
          </p:cNvPr>
          <p:cNvPicPr>
            <a:picLocks noChangeAspect="1"/>
          </p:cNvPicPr>
          <p:nvPr/>
        </p:nvPicPr>
        <p:blipFill>
          <a:blip r:embed="rId2"/>
          <a:stretch>
            <a:fillRect/>
          </a:stretch>
        </p:blipFill>
        <p:spPr>
          <a:xfrm>
            <a:off x="481757" y="1628800"/>
            <a:ext cx="11142896" cy="453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329433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Hopper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2804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2B218E-566B-5D46-A076-D46391AEB073}"/>
              </a:ext>
            </a:extLst>
          </p:cNvPr>
          <p:cNvSpPr>
            <a:spLocks noGrp="1"/>
          </p:cNvSpPr>
          <p:nvPr>
            <p:ph type="title"/>
          </p:nvPr>
        </p:nvSpPr>
        <p:spPr/>
        <p:txBody>
          <a:bodyPr/>
          <a:lstStyle/>
          <a:p>
            <a:r>
              <a:rPr lang="en-US" altLang="zh-CN" dirty="0"/>
              <a:t>Hopper</a:t>
            </a:r>
            <a:r>
              <a:rPr lang="zh-CN" altLang="en-US" dirty="0"/>
              <a:t> 赫柏架构</a:t>
            </a:r>
          </a:p>
        </p:txBody>
      </p:sp>
      <p:sp>
        <p:nvSpPr>
          <p:cNvPr id="7" name="内容占位符 6">
            <a:extLst>
              <a:ext uri="{FF2B5EF4-FFF2-40B4-BE49-F238E27FC236}">
                <a16:creationId xmlns:a16="http://schemas.microsoft.com/office/drawing/2014/main" id="{D2F4C3A4-7B48-D249-84DC-88EB0576AF3D}"/>
              </a:ext>
            </a:extLst>
          </p:cNvPr>
          <p:cNvSpPr>
            <a:spLocks noGrp="1"/>
          </p:cNvSpPr>
          <p:nvPr>
            <p:ph sz="half" idx="1"/>
          </p:nvPr>
        </p:nvSpPr>
        <p:spPr/>
        <p:txBody>
          <a:bodyPr/>
          <a:lstStyle/>
          <a:p>
            <a:r>
              <a:rPr lang="en-US" altLang="zh-CN" dirty="0"/>
              <a:t>NVIDIA Grace Hopper Superchip </a:t>
            </a:r>
            <a:r>
              <a:rPr lang="zh-CN" altLang="en-US" dirty="0"/>
              <a:t>架构将</a:t>
            </a:r>
            <a:r>
              <a:rPr lang="en-US" altLang="zh-CN" dirty="0"/>
              <a:t>NVIDIA Hopper GPU</a:t>
            </a:r>
            <a:r>
              <a:rPr lang="zh-CN" altLang="en-US" dirty="0"/>
              <a:t>的突破性性能与</a:t>
            </a:r>
            <a:r>
              <a:rPr lang="en-US" altLang="zh-CN" dirty="0"/>
              <a:t>NVIDIA Grace CPU</a:t>
            </a:r>
            <a:r>
              <a:rPr lang="zh-CN" altLang="en-US" dirty="0"/>
              <a:t>的多功能性结合在一起，在单个超级芯片中与高带宽和内存一致的 </a:t>
            </a:r>
            <a:r>
              <a:rPr lang="en-US" altLang="zh-CN" dirty="0"/>
              <a:t>NVIDIA NVLink Chip-2-Chip (C2C)</a:t>
            </a:r>
            <a:r>
              <a:rPr lang="zh-CN" altLang="en-US" dirty="0"/>
              <a:t>互连相连，并且支持新的</a:t>
            </a:r>
            <a:r>
              <a:rPr lang="en-US" altLang="zh-CN" dirty="0"/>
              <a:t>NVIDIA NVLink </a:t>
            </a:r>
            <a:r>
              <a:rPr lang="zh-CN" altLang="en-US" dirty="0"/>
              <a:t>切换系统。</a:t>
            </a:r>
          </a:p>
        </p:txBody>
      </p:sp>
      <p:pic>
        <p:nvPicPr>
          <p:cNvPr id="8" name="图片 7">
            <a:extLst>
              <a:ext uri="{FF2B5EF4-FFF2-40B4-BE49-F238E27FC236}">
                <a16:creationId xmlns:a16="http://schemas.microsoft.com/office/drawing/2014/main" id="{D55BA845-4233-AD40-B13B-E51AC1CFB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2996952"/>
            <a:ext cx="6339217" cy="2990885"/>
          </a:xfrm>
          <a:prstGeom prst="rect">
            <a:avLst/>
          </a:prstGeom>
        </p:spPr>
      </p:pic>
      <p:pic>
        <p:nvPicPr>
          <p:cNvPr id="9" name="图片 8">
            <a:extLst>
              <a:ext uri="{FF2B5EF4-FFF2-40B4-BE49-F238E27FC236}">
                <a16:creationId xmlns:a16="http://schemas.microsoft.com/office/drawing/2014/main" id="{651D7266-F498-9F43-ABC9-8CDED7CDF9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6247" y="2996952"/>
            <a:ext cx="4728758" cy="2943411"/>
          </a:xfrm>
          <a:prstGeom prst="rect">
            <a:avLst/>
          </a:prstGeom>
        </p:spPr>
      </p:pic>
      <p:sp>
        <p:nvSpPr>
          <p:cNvPr id="10" name="矩形 9">
            <a:extLst>
              <a:ext uri="{FF2B5EF4-FFF2-40B4-BE49-F238E27FC236}">
                <a16:creationId xmlns:a16="http://schemas.microsoft.com/office/drawing/2014/main" id="{C6C82C5B-242B-8842-AA39-BE2BF1B31064}"/>
              </a:ext>
            </a:extLst>
          </p:cNvPr>
          <p:cNvSpPr/>
          <p:nvPr/>
        </p:nvSpPr>
        <p:spPr>
          <a:xfrm>
            <a:off x="4370189" y="6228020"/>
            <a:ext cx="4365939"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Inside NVIDIA’s First GPU-CPU Superchip</a:t>
            </a:r>
          </a:p>
        </p:txBody>
      </p:sp>
    </p:spTree>
    <p:extLst>
      <p:ext uri="{BB962C8B-B14F-4D97-AF65-F5344CB8AC3E}">
        <p14:creationId xmlns:p14="http://schemas.microsoft.com/office/powerpoint/2010/main" val="346309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2861F849-B823-B741-94A3-CB38554F23D6}"/>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813" y="1948285"/>
            <a:ext cx="9649541" cy="4552718"/>
          </a:xfrm>
          <a:prstGeom prst="rect">
            <a:avLst/>
          </a:prstGeom>
        </p:spPr>
      </p:pic>
      <p:sp>
        <p:nvSpPr>
          <p:cNvPr id="7" name="标题 6">
            <a:extLst>
              <a:ext uri="{FF2B5EF4-FFF2-40B4-BE49-F238E27FC236}">
                <a16:creationId xmlns:a16="http://schemas.microsoft.com/office/drawing/2014/main" id="{31B5E777-E3E9-D948-A794-2F65C4CD176A}"/>
              </a:ext>
            </a:extLst>
          </p:cNvPr>
          <p:cNvSpPr>
            <a:spLocks noGrp="1"/>
          </p:cNvSpPr>
          <p:nvPr>
            <p:ph type="title"/>
          </p:nvPr>
        </p:nvSpPr>
        <p:spPr/>
        <p:txBody>
          <a:bodyPr/>
          <a:lstStyle/>
          <a:p>
            <a:r>
              <a:rPr lang="en-US" altLang="zh-CN" dirty="0"/>
              <a:t>Hopper</a:t>
            </a:r>
            <a:r>
              <a:rPr lang="zh-CN" altLang="en-US" dirty="0"/>
              <a:t> 赫柏架构</a:t>
            </a:r>
          </a:p>
        </p:txBody>
      </p:sp>
      <p:sp>
        <p:nvSpPr>
          <p:cNvPr id="8" name="内容占位符 7">
            <a:extLst>
              <a:ext uri="{FF2B5EF4-FFF2-40B4-BE49-F238E27FC236}">
                <a16:creationId xmlns:a16="http://schemas.microsoft.com/office/drawing/2014/main" id="{2B5C3F45-7231-3643-99D4-5ADCCAD482F5}"/>
              </a:ext>
            </a:extLst>
          </p:cNvPr>
          <p:cNvSpPr>
            <a:spLocks noGrp="1"/>
          </p:cNvSpPr>
          <p:nvPr>
            <p:ph sz="half" idx="1"/>
          </p:nvPr>
        </p:nvSpPr>
        <p:spPr>
          <a:xfrm>
            <a:off x="623635" y="1927600"/>
            <a:ext cx="5258722" cy="2149472"/>
          </a:xfrm>
          <a:solidFill>
            <a:srgbClr val="FFFFFF">
              <a:alpha val="80000"/>
            </a:srgbClr>
          </a:solidFill>
        </p:spPr>
        <p:txBody>
          <a:bodyPr/>
          <a:lstStyle/>
          <a:p>
            <a:r>
              <a:rPr lang="en-US" altLang="zh-CN" sz="1600" b="1" dirty="0">
                <a:latin typeface="Gill Sans MT" panose="020B0502020104020203" pitchFamily="34" charset="0"/>
              </a:rPr>
              <a:t>NVIDIA Grace CPU </a:t>
            </a:r>
            <a:r>
              <a:rPr lang="zh-CN" altLang="en-US" sz="1600" b="1"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72 </a:t>
            </a:r>
            <a:r>
              <a:rPr lang="zh-CN" altLang="en-US" sz="1400" dirty="0">
                <a:latin typeface="Gill Sans MT" panose="020B0502020104020203" pitchFamily="34" charset="0"/>
              </a:rPr>
              <a:t>个 </a:t>
            </a:r>
            <a:r>
              <a:rPr lang="en-US" altLang="zh-CN" sz="1400" dirty="0">
                <a:latin typeface="Gill Sans MT" panose="020B0502020104020203" pitchFamily="34" charset="0"/>
              </a:rPr>
              <a:t>Arm </a:t>
            </a:r>
            <a:r>
              <a:rPr lang="en-US" altLang="zh-CN" sz="1400" dirty="0" err="1">
                <a:latin typeface="Gill Sans MT" panose="020B0502020104020203" pitchFamily="34" charset="0"/>
              </a:rPr>
              <a:t>Neoverse</a:t>
            </a:r>
            <a:r>
              <a:rPr lang="en-US" altLang="zh-CN" sz="1400" dirty="0">
                <a:latin typeface="Gill Sans MT" panose="020B0502020104020203" pitchFamily="34" charset="0"/>
              </a:rPr>
              <a:t> V2 </a:t>
            </a:r>
            <a:r>
              <a:rPr lang="zh-CN" altLang="en-US" sz="1400" dirty="0">
                <a:latin typeface="Gill Sans MT" panose="020B0502020104020203" pitchFamily="34" charset="0"/>
              </a:rPr>
              <a:t>内核，每个内核 </a:t>
            </a:r>
            <a:r>
              <a:rPr lang="en-US" altLang="zh-CN" sz="1400" dirty="0">
                <a:latin typeface="Gill Sans MT" panose="020B0502020104020203" pitchFamily="34" charset="0"/>
              </a:rPr>
              <a:t>Armv9.0-A ISA </a:t>
            </a:r>
            <a:r>
              <a:rPr lang="zh-CN" altLang="en-US" sz="1400" dirty="0">
                <a:latin typeface="Gill Sans MT" panose="020B0502020104020203" pitchFamily="34" charset="0"/>
              </a:rPr>
              <a:t>和 </a:t>
            </a:r>
            <a:r>
              <a:rPr lang="en-US" altLang="zh-CN" sz="1400" dirty="0">
                <a:latin typeface="Gill Sans MT" panose="020B0502020104020203" pitchFamily="34" charset="0"/>
              </a:rPr>
              <a:t>4 </a:t>
            </a:r>
            <a:r>
              <a:rPr lang="zh-CN" altLang="en-US" sz="1400" dirty="0">
                <a:latin typeface="Gill Sans MT" panose="020B0502020104020203" pitchFamily="34" charset="0"/>
              </a:rPr>
              <a:t>个 </a:t>
            </a:r>
            <a:r>
              <a:rPr lang="en-US" altLang="zh-CN" sz="1400" dirty="0">
                <a:latin typeface="Gill Sans MT" panose="020B0502020104020203" pitchFamily="34" charset="0"/>
              </a:rPr>
              <a:t>128 </a:t>
            </a:r>
            <a:r>
              <a:rPr lang="zh-CN" altLang="en-US" sz="1400" dirty="0">
                <a:latin typeface="Gill Sans MT" panose="020B0502020104020203" pitchFamily="34" charset="0"/>
              </a:rPr>
              <a:t>位 </a:t>
            </a:r>
            <a:r>
              <a:rPr lang="en-US" altLang="zh-CN" sz="1400" dirty="0">
                <a:latin typeface="Gill Sans MT" panose="020B0502020104020203" pitchFamily="34" charset="0"/>
              </a:rPr>
              <a:t>SIMD </a:t>
            </a:r>
            <a:r>
              <a:rPr lang="zh-CN" altLang="en-US" sz="1400" dirty="0">
                <a:latin typeface="Gill Sans MT" panose="020B0502020104020203" pitchFamily="34" charset="0"/>
              </a:rPr>
              <a:t>单元；</a:t>
            </a:r>
          </a:p>
          <a:p>
            <a:pPr marL="579890" lvl="1" indent="-342900">
              <a:buFont typeface="+mj-lt"/>
              <a:buAutoNum type="arabicPeriod"/>
            </a:pPr>
            <a:r>
              <a:rPr lang="en-US" altLang="zh-CN" sz="1400" dirty="0">
                <a:latin typeface="Gill Sans MT" panose="020B0502020104020203" pitchFamily="34" charset="0"/>
              </a:rPr>
              <a:t>512 GB</a:t>
            </a:r>
            <a:r>
              <a:rPr lang="zh-CN" altLang="en-US" sz="1400" dirty="0">
                <a:latin typeface="Gill Sans MT" panose="020B0502020104020203" pitchFamily="34" charset="0"/>
              </a:rPr>
              <a:t>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546 GB/s </a:t>
            </a:r>
            <a:r>
              <a:rPr lang="zh-CN" altLang="en-US" sz="1400" dirty="0">
                <a:latin typeface="Gill Sans MT" panose="020B0502020104020203" pitchFamily="34" charset="0"/>
              </a:rPr>
              <a:t>的内存带宽；</a:t>
            </a:r>
          </a:p>
          <a:p>
            <a:pPr marL="579890" lvl="1" indent="-342900">
              <a:buFont typeface="+mj-lt"/>
              <a:buAutoNum type="arabicPeriod"/>
            </a:pPr>
            <a:r>
              <a:rPr lang="en-US" altLang="zh-CN" sz="1400" dirty="0">
                <a:latin typeface="Gill Sans MT" panose="020B0502020104020203" pitchFamily="34" charset="0"/>
              </a:rPr>
              <a:t>117 MB </a:t>
            </a:r>
            <a:r>
              <a:rPr lang="zh-CN" altLang="en-US" sz="1400" dirty="0">
                <a:latin typeface="Gill Sans MT" panose="020B0502020104020203" pitchFamily="34" charset="0"/>
              </a:rPr>
              <a:t>的 </a:t>
            </a:r>
            <a:r>
              <a:rPr lang="en-US" altLang="zh-CN" sz="1400" dirty="0">
                <a:latin typeface="Gill Sans MT" panose="020B0502020104020203" pitchFamily="34" charset="0"/>
              </a:rPr>
              <a:t>L3 </a:t>
            </a:r>
            <a:r>
              <a:rPr lang="zh-CN" altLang="en-US" sz="1400" dirty="0">
                <a:latin typeface="Gill Sans MT" panose="020B0502020104020203" pitchFamily="34" charset="0"/>
              </a:rPr>
              <a:t>缓存，内存带宽高达 </a:t>
            </a:r>
            <a:r>
              <a:rPr lang="en-US" altLang="zh-CN" sz="1400" dirty="0">
                <a:latin typeface="Gill Sans MT" panose="020B0502020104020203" pitchFamily="34" charset="0"/>
              </a:rPr>
              <a:t>3.2 TB/s</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64 </a:t>
            </a:r>
            <a:r>
              <a:rPr lang="zh-CN" altLang="en-US" sz="1400" dirty="0">
                <a:latin typeface="Gill Sans MT" panose="020B0502020104020203" pitchFamily="34" charset="0"/>
              </a:rPr>
              <a:t>个 </a:t>
            </a:r>
            <a:r>
              <a:rPr lang="en-US" altLang="zh-CN" sz="1400" dirty="0">
                <a:latin typeface="Gill Sans MT" panose="020B0502020104020203" pitchFamily="34" charset="0"/>
              </a:rPr>
              <a:t>PCIe Gen5 </a:t>
            </a:r>
            <a:r>
              <a:rPr lang="zh-CN" altLang="en-US" sz="1400" dirty="0">
                <a:latin typeface="Gill Sans MT" panose="020B0502020104020203" pitchFamily="34" charset="0"/>
              </a:rPr>
              <a:t>通道；</a:t>
            </a:r>
          </a:p>
        </p:txBody>
      </p:sp>
      <p:sp>
        <p:nvSpPr>
          <p:cNvPr id="10" name="内容占位符 7">
            <a:extLst>
              <a:ext uri="{FF2B5EF4-FFF2-40B4-BE49-F238E27FC236}">
                <a16:creationId xmlns:a16="http://schemas.microsoft.com/office/drawing/2014/main" id="{95BA7A64-A450-6244-9C90-779B03D00488}"/>
              </a:ext>
            </a:extLst>
          </p:cNvPr>
          <p:cNvSpPr txBox="1">
            <a:spLocks/>
          </p:cNvSpPr>
          <p:nvPr/>
        </p:nvSpPr>
        <p:spPr>
          <a:xfrm>
            <a:off x="6098381" y="192760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Hopper GPU</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144 </a:t>
            </a:r>
            <a:r>
              <a:rPr lang="zh-CN" altLang="en-US" sz="1400" dirty="0">
                <a:latin typeface="Gill Sans MT" panose="020B0502020104020203" pitchFamily="34" charset="0"/>
              </a:rPr>
              <a:t>个第四代 </a:t>
            </a:r>
            <a:r>
              <a:rPr lang="en-US" altLang="zh-CN" sz="1400" dirty="0">
                <a:latin typeface="Gill Sans MT" panose="020B0502020104020203" pitchFamily="34" charset="0"/>
              </a:rPr>
              <a:t>Tensor</a:t>
            </a:r>
            <a:r>
              <a:rPr lang="zh-CN" altLang="en-US" sz="1400" dirty="0">
                <a:latin typeface="Gill Sans MT" panose="020B0502020104020203" pitchFamily="34" charset="0"/>
              </a:rPr>
              <a:t> </a:t>
            </a:r>
            <a:r>
              <a:rPr lang="en-US" altLang="zh-CN" sz="1400" dirty="0">
                <a:latin typeface="Gill Sans MT" panose="020B0502020104020203" pitchFamily="34" charset="0"/>
              </a:rPr>
              <a:t>Core</a:t>
            </a:r>
            <a:r>
              <a:rPr lang="zh-CN" altLang="en-US" sz="1400" dirty="0">
                <a:latin typeface="Gill Sans MT" panose="020B0502020104020203" pitchFamily="34" charset="0"/>
              </a:rPr>
              <a:t>、</a:t>
            </a:r>
            <a:r>
              <a:rPr lang="en-US" altLang="zh-CN" sz="1400" dirty="0">
                <a:latin typeface="Gill Sans MT" panose="020B0502020104020203" pitchFamily="34" charset="0"/>
              </a:rPr>
              <a:t>Transformer Engine</a:t>
            </a:r>
            <a:r>
              <a:rPr lang="zh-CN" altLang="en-US" sz="1400" dirty="0">
                <a:latin typeface="Gill Sans MT" panose="020B0502020104020203" pitchFamily="34" charset="0"/>
              </a:rPr>
              <a:t>、</a:t>
            </a:r>
            <a:r>
              <a:rPr lang="en-US" altLang="zh-CN" sz="1400" dirty="0">
                <a:latin typeface="Gill Sans MT" panose="020B0502020104020203" pitchFamily="34" charset="0"/>
              </a:rPr>
              <a:t>DPX </a:t>
            </a:r>
            <a:r>
              <a:rPr lang="zh-CN" altLang="en-US" sz="1400" dirty="0">
                <a:latin typeface="Gill Sans MT" panose="020B0502020104020203" pitchFamily="34" charset="0"/>
              </a:rPr>
              <a:t>和 </a:t>
            </a:r>
            <a:r>
              <a:rPr lang="en-US" altLang="zh-CN" sz="1400" dirty="0">
                <a:latin typeface="Gill Sans MT" panose="020B0502020104020203" pitchFamily="34" charset="0"/>
              </a:rPr>
              <a:t>3 </a:t>
            </a:r>
            <a:r>
              <a:rPr lang="zh-CN" altLang="en-US" sz="1400" dirty="0">
                <a:latin typeface="Gill Sans MT" panose="020B0502020104020203" pitchFamily="34" charset="0"/>
              </a:rPr>
              <a:t>倍高 </a:t>
            </a:r>
            <a:r>
              <a:rPr lang="en-US" altLang="zh-CN" sz="1400" dirty="0">
                <a:latin typeface="Gill Sans MT" panose="020B0502020104020203" pitchFamily="34" charset="0"/>
              </a:rPr>
              <a:t>FP32 </a:t>
            </a:r>
            <a:r>
              <a:rPr lang="zh-CN" altLang="en-US" sz="1400" dirty="0">
                <a:latin typeface="Gill Sans MT" panose="020B0502020104020203" pitchFamily="34" charset="0"/>
              </a:rPr>
              <a:t>和 </a:t>
            </a:r>
            <a:r>
              <a:rPr lang="en-US" altLang="zh-CN" sz="1400" dirty="0">
                <a:latin typeface="Gill Sans MT" panose="020B0502020104020203" pitchFamily="34" charset="0"/>
              </a:rPr>
              <a:t>FP64 </a:t>
            </a:r>
            <a:r>
              <a:rPr lang="zh-CN" altLang="en-US" sz="1400" dirty="0">
                <a:latin typeface="Gill Sans MT" panose="020B0502020104020203" pitchFamily="34" charset="0"/>
              </a:rPr>
              <a:t>的 </a:t>
            </a:r>
            <a:r>
              <a:rPr lang="en-US" altLang="zh-CN" sz="1400" dirty="0">
                <a:latin typeface="Gill Sans MT" panose="020B0502020104020203" pitchFamily="34" charset="0"/>
              </a:rPr>
              <a:t>SM</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96 GB</a:t>
            </a:r>
            <a:r>
              <a:rPr lang="zh-CN" altLang="en-US" sz="1400" dirty="0">
                <a:latin typeface="Gill Sans MT" panose="020B0502020104020203" pitchFamily="34" charset="0"/>
              </a:rPr>
              <a:t> </a:t>
            </a:r>
            <a:r>
              <a:rPr lang="en-US" altLang="zh-CN" sz="1400" dirty="0">
                <a:latin typeface="Gill Sans MT" panose="020B0502020104020203" pitchFamily="34" charset="0"/>
              </a:rPr>
              <a:t>HBM3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3000 GB/s </a:t>
            </a:r>
            <a:r>
              <a:rPr lang="zh-CN" altLang="en-US" sz="1400" dirty="0">
                <a:latin typeface="Gill Sans MT" panose="020B0502020104020203" pitchFamily="34" charset="0"/>
              </a:rPr>
              <a:t>的速度。</a:t>
            </a:r>
          </a:p>
          <a:p>
            <a:pPr marL="579890" lvl="1" indent="-342900">
              <a:buFont typeface="+mj-lt"/>
              <a:buAutoNum type="arabicPeriod"/>
            </a:pPr>
            <a:r>
              <a:rPr lang="en-US" altLang="zh-CN" sz="1400" dirty="0">
                <a:latin typeface="Gill Sans MT" panose="020B0502020104020203" pitchFamily="34" charset="0"/>
              </a:rPr>
              <a:t>60 MB </a:t>
            </a:r>
            <a:r>
              <a:rPr lang="zh-CN" altLang="en-US" sz="1400" dirty="0">
                <a:latin typeface="Gill Sans MT" panose="020B0502020104020203" pitchFamily="34" charset="0"/>
              </a:rPr>
              <a:t>二级缓存；</a:t>
            </a:r>
          </a:p>
          <a:p>
            <a:pPr marL="579890" lvl="1" indent="-342900">
              <a:buFont typeface="+mj-lt"/>
              <a:buAutoNum type="arabicPeriod"/>
            </a:pPr>
            <a:r>
              <a:rPr lang="en-US" altLang="zh-CN" sz="1400" dirty="0">
                <a:latin typeface="Gill Sans MT" panose="020B0502020104020203" pitchFamily="34" charset="0"/>
              </a:rPr>
              <a:t>NVLink 4 </a:t>
            </a:r>
            <a:r>
              <a:rPr lang="zh-CN" altLang="en-US" sz="1400" dirty="0">
                <a:latin typeface="Gill Sans MT" panose="020B0502020104020203" pitchFamily="34" charset="0"/>
              </a:rPr>
              <a:t>和 </a:t>
            </a:r>
            <a:r>
              <a:rPr lang="en-US" altLang="zh-CN" sz="1400" dirty="0">
                <a:latin typeface="Gill Sans MT" panose="020B0502020104020203" pitchFamily="34" charset="0"/>
              </a:rPr>
              <a:t>PCIe 5</a:t>
            </a:r>
            <a:r>
              <a:rPr lang="zh-CN" altLang="en-US" sz="1400" dirty="0">
                <a:latin typeface="Gill Sans MT" panose="020B0502020104020203" pitchFamily="34" charset="0"/>
              </a:rPr>
              <a:t>。</a:t>
            </a:r>
          </a:p>
        </p:txBody>
      </p:sp>
      <p:sp>
        <p:nvSpPr>
          <p:cNvPr id="12" name="内容占位符 7">
            <a:extLst>
              <a:ext uri="{FF2B5EF4-FFF2-40B4-BE49-F238E27FC236}">
                <a16:creationId xmlns:a16="http://schemas.microsoft.com/office/drawing/2014/main" id="{A7462C60-A0CF-E842-8060-AB000A763C56}"/>
              </a:ext>
            </a:extLst>
          </p:cNvPr>
          <p:cNvSpPr txBox="1">
            <a:spLocks/>
          </p:cNvSpPr>
          <p:nvPr/>
        </p:nvSpPr>
        <p:spPr>
          <a:xfrm>
            <a:off x="644784"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600" b="1" dirty="0">
                <a:latin typeface="Gill Sans MT" panose="020B0502020104020203" pitchFamily="34" charset="0"/>
              </a:rPr>
              <a:t>英伟达 </a:t>
            </a:r>
            <a:r>
              <a:rPr lang="en-US" altLang="zh-CN" sz="1600" b="1" dirty="0">
                <a:latin typeface="Gill Sans MT" panose="020B0502020104020203" pitchFamily="34" charset="0"/>
              </a:rPr>
              <a:t>NVLink-C2C</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Grace CPU </a:t>
            </a:r>
            <a:r>
              <a:rPr lang="zh-CN" altLang="en-US" sz="1400" dirty="0">
                <a:latin typeface="Gill Sans MT" panose="020B0502020104020203" pitchFamily="34" charset="0"/>
              </a:rPr>
              <a:t>和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之间的硬件一致性互连。</a:t>
            </a:r>
          </a:p>
          <a:p>
            <a:pPr marL="579890" lvl="1" indent="-342900">
              <a:buFont typeface="+mj-lt"/>
              <a:buAutoNum type="arabicPeriod"/>
            </a:pPr>
            <a:r>
              <a:rPr lang="zh-CN" altLang="en-US" sz="1400" dirty="0">
                <a:latin typeface="Gill Sans MT" panose="020B0502020104020203" pitchFamily="34" charset="0"/>
              </a:rPr>
              <a:t>高达 </a:t>
            </a:r>
            <a:r>
              <a:rPr lang="en-US" altLang="zh-CN" sz="1400" dirty="0">
                <a:latin typeface="Gill Sans MT" panose="020B0502020104020203" pitchFamily="34" charset="0"/>
              </a:rPr>
              <a:t>900 GB/s </a:t>
            </a:r>
            <a:r>
              <a:rPr lang="zh-CN" altLang="en-US" sz="1400" dirty="0">
                <a:latin typeface="Gill Sans MT" panose="020B0502020104020203" pitchFamily="34" charset="0"/>
              </a:rPr>
              <a:t>的总带宽，</a:t>
            </a:r>
            <a:r>
              <a:rPr lang="en-US" altLang="zh-CN" sz="1400" dirty="0">
                <a:latin typeface="Gill Sans MT" panose="020B0502020104020203" pitchFamily="34" charset="0"/>
              </a:rPr>
              <a:t>450 GB/s/</a:t>
            </a:r>
            <a:r>
              <a:rPr lang="en-US" altLang="zh-CN" sz="1400" dirty="0" err="1">
                <a:latin typeface="Gill Sans MT" panose="020B0502020104020203" pitchFamily="34" charset="0"/>
              </a:rPr>
              <a:t>dir</a:t>
            </a:r>
            <a:r>
              <a:rPr lang="zh-CN" altLang="en-US" sz="1400" dirty="0">
                <a:latin typeface="Gill Sans MT" panose="020B0502020104020203" pitchFamily="34" charset="0"/>
              </a:rPr>
              <a:t>。</a:t>
            </a:r>
          </a:p>
          <a:p>
            <a:pPr marL="579890" lvl="1" indent="-342900">
              <a:buFont typeface="+mj-lt"/>
              <a:buAutoNum type="arabicPeriod"/>
            </a:pPr>
            <a:r>
              <a:rPr lang="zh-CN" altLang="en-US" sz="1400" dirty="0">
                <a:latin typeface="Gill Sans MT" panose="020B0502020104020203" pitchFamily="34" charset="0"/>
              </a:rPr>
              <a:t>扩展 </a:t>
            </a:r>
            <a:r>
              <a:rPr lang="en-US" altLang="zh-CN" sz="1400" dirty="0">
                <a:latin typeface="Gill Sans MT" panose="020B0502020104020203" pitchFamily="34" charset="0"/>
              </a:rPr>
              <a:t>GPU </a:t>
            </a:r>
            <a:r>
              <a:rPr lang="zh-CN" altLang="en-US" sz="1400" dirty="0">
                <a:latin typeface="Gill Sans MT" panose="020B0502020104020203" pitchFamily="34" charset="0"/>
              </a:rPr>
              <a:t>内存功能使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能够将所有 </a:t>
            </a:r>
            <a:r>
              <a:rPr lang="en-US" altLang="zh-CN" sz="1400" dirty="0">
                <a:latin typeface="Gill Sans MT" panose="020B0502020104020203" pitchFamily="34" charset="0"/>
              </a:rPr>
              <a:t>CPU </a:t>
            </a:r>
            <a:r>
              <a:rPr lang="zh-CN" altLang="en-US" sz="1400" dirty="0">
                <a:latin typeface="Gill Sans MT" panose="020B0502020104020203" pitchFamily="34" charset="0"/>
              </a:rPr>
              <a:t>内存寻址为 </a:t>
            </a:r>
            <a:r>
              <a:rPr lang="en-US" altLang="zh-CN" sz="1400" dirty="0">
                <a:latin typeface="Gill Sans MT" panose="020B0502020104020203" pitchFamily="34" charset="0"/>
              </a:rPr>
              <a:t>GPU </a:t>
            </a:r>
            <a:r>
              <a:rPr lang="zh-CN" altLang="en-US" sz="1400" dirty="0">
                <a:latin typeface="Gill Sans MT" panose="020B0502020104020203" pitchFamily="34" charset="0"/>
              </a:rPr>
              <a:t>内存。每个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可以在超级芯片内寻址多达 </a:t>
            </a:r>
            <a:r>
              <a:rPr lang="en-US" altLang="zh-CN" sz="1400" dirty="0">
                <a:latin typeface="Gill Sans MT" panose="020B0502020104020203" pitchFamily="34" charset="0"/>
              </a:rPr>
              <a:t>608 GB </a:t>
            </a:r>
            <a:r>
              <a:rPr lang="zh-CN" altLang="en-US" sz="1400" dirty="0">
                <a:latin typeface="Gill Sans MT" panose="020B0502020104020203" pitchFamily="34" charset="0"/>
              </a:rPr>
              <a:t>的内存。</a:t>
            </a:r>
          </a:p>
        </p:txBody>
      </p:sp>
      <p:sp>
        <p:nvSpPr>
          <p:cNvPr id="13" name="内容占位符 7">
            <a:extLst>
              <a:ext uri="{FF2B5EF4-FFF2-40B4-BE49-F238E27FC236}">
                <a16:creationId xmlns:a16="http://schemas.microsoft.com/office/drawing/2014/main" id="{41BA3B36-0567-F146-88A7-8717A40632A4}"/>
              </a:ext>
            </a:extLst>
          </p:cNvPr>
          <p:cNvSpPr txBox="1">
            <a:spLocks/>
          </p:cNvSpPr>
          <p:nvPr/>
        </p:nvSpPr>
        <p:spPr>
          <a:xfrm>
            <a:off x="6112363"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NVLink </a:t>
            </a:r>
            <a:r>
              <a:rPr lang="zh-CN" altLang="en-US" sz="1600" b="1" dirty="0">
                <a:latin typeface="Gill Sans MT" panose="020B0502020104020203" pitchFamily="34" charset="0"/>
              </a:rPr>
              <a:t>切换系统：</a:t>
            </a:r>
          </a:p>
          <a:p>
            <a:pPr marL="579890" lvl="1" indent="-342900">
              <a:buFont typeface="+mj-lt"/>
              <a:buAutoNum type="arabicPeriod"/>
            </a:pPr>
            <a:r>
              <a:rPr lang="zh-CN" altLang="en-US" sz="1400" dirty="0">
                <a:latin typeface="Gill Sans MT" panose="020B0502020104020203" pitchFamily="34" charset="0"/>
              </a:rPr>
              <a:t>使用 </a:t>
            </a:r>
            <a:r>
              <a:rPr lang="en-US" altLang="zh-CN" sz="1400" dirty="0">
                <a:latin typeface="Gill Sans MT" panose="020B0502020104020203" pitchFamily="34" charset="0"/>
              </a:rPr>
              <a:t>NVLink 4 </a:t>
            </a:r>
            <a:r>
              <a:rPr lang="zh-CN" altLang="en-US" sz="1400" dirty="0">
                <a:latin typeface="Gill Sans MT" panose="020B0502020104020203" pitchFamily="34" charset="0"/>
              </a:rPr>
              <a:t>连接多达 </a:t>
            </a:r>
            <a:r>
              <a:rPr lang="en-US" altLang="zh-CN" sz="1400" dirty="0">
                <a:latin typeface="Gill Sans MT" panose="020B0502020104020203" pitchFamily="34" charset="0"/>
              </a:rPr>
              <a:t>256 </a:t>
            </a:r>
            <a:r>
              <a:rPr lang="zh-CN" altLang="en-US" sz="1400" dirty="0">
                <a:latin typeface="Gill Sans MT" panose="020B0502020104020203" pitchFamily="34" charset="0"/>
              </a:rPr>
              <a:t>个 </a:t>
            </a:r>
            <a:r>
              <a:rPr lang="en-US" altLang="zh-CN" sz="1400" dirty="0">
                <a:latin typeface="Gill Sans MT" panose="020B0502020104020203" pitchFamily="34" charset="0"/>
              </a:rPr>
              <a:t>NVIDIA Grace Hopper </a:t>
            </a:r>
            <a:r>
              <a:rPr lang="zh-CN" altLang="en-US" sz="1400" dirty="0">
                <a:latin typeface="Gill Sans MT" panose="020B0502020104020203" pitchFamily="34" charset="0"/>
              </a:rPr>
              <a:t>超级芯片。</a:t>
            </a:r>
          </a:p>
          <a:p>
            <a:pPr marL="579890" lvl="1" indent="-342900">
              <a:buFont typeface="+mj-lt"/>
              <a:buAutoNum type="arabicPeriod"/>
            </a:pPr>
            <a:r>
              <a:rPr lang="zh-CN" altLang="en-US" sz="1400" dirty="0">
                <a:latin typeface="Gill Sans MT" panose="020B0502020104020203" pitchFamily="34" charset="0"/>
              </a:rPr>
              <a:t>每个连接 </a:t>
            </a:r>
            <a:r>
              <a:rPr lang="en-US" altLang="zh-CN" sz="1400" dirty="0">
                <a:latin typeface="Gill Sans MT" panose="020B0502020104020203" pitchFamily="34" charset="0"/>
              </a:rPr>
              <a:t>NVLink </a:t>
            </a:r>
            <a:r>
              <a:rPr lang="zh-CN" altLang="en-US" sz="1400" dirty="0">
                <a:latin typeface="Gill Sans MT" panose="020B0502020104020203" pitchFamily="34" charset="0"/>
              </a:rPr>
              <a:t>的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都可以寻址网络中所有超级芯片的所有 </a:t>
            </a:r>
            <a:r>
              <a:rPr lang="en-US" altLang="zh-CN" sz="1400" dirty="0">
                <a:latin typeface="Gill Sans MT" panose="020B0502020104020203" pitchFamily="34" charset="0"/>
              </a:rPr>
              <a:t>HBM3 </a:t>
            </a:r>
            <a:r>
              <a:rPr lang="zh-CN" altLang="en-US" sz="1400" dirty="0">
                <a:latin typeface="Gill Sans MT" panose="020B0502020104020203" pitchFamily="34" charset="0"/>
              </a:rPr>
              <a:t>和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内存，最高可达 </a:t>
            </a:r>
            <a:r>
              <a:rPr lang="en-US" altLang="zh-CN" sz="1400" dirty="0">
                <a:latin typeface="Gill Sans MT" panose="020B0502020104020203" pitchFamily="34" charset="0"/>
              </a:rPr>
              <a:t>150 TB </a:t>
            </a:r>
            <a:r>
              <a:rPr lang="zh-CN" altLang="en-US" sz="1400" dirty="0">
                <a:latin typeface="Gill Sans MT" panose="020B0502020104020203" pitchFamily="34" charset="0"/>
              </a:rPr>
              <a:t>的 </a:t>
            </a:r>
            <a:r>
              <a:rPr lang="en-US" altLang="zh-CN" sz="1400" dirty="0">
                <a:latin typeface="Gill Sans MT" panose="020B0502020104020203" pitchFamily="34" charset="0"/>
              </a:rPr>
              <a:t>GPU </a:t>
            </a:r>
            <a:r>
              <a:rPr lang="zh-CN" altLang="en-US" sz="1400" dirty="0">
                <a:latin typeface="Gill Sans MT" panose="020B0502020104020203" pitchFamily="34" charset="0"/>
              </a:rPr>
              <a:t>可寻址内存。</a:t>
            </a:r>
          </a:p>
        </p:txBody>
      </p:sp>
      <p:sp>
        <p:nvSpPr>
          <p:cNvPr id="14" name="矩形 13">
            <a:extLst>
              <a:ext uri="{FF2B5EF4-FFF2-40B4-BE49-F238E27FC236}">
                <a16:creationId xmlns:a16="http://schemas.microsoft.com/office/drawing/2014/main" id="{1559A5E2-397B-9844-9040-1A46B6BAD3A4}"/>
              </a:ext>
            </a:extLst>
          </p:cNvPr>
          <p:cNvSpPr/>
          <p:nvPr/>
        </p:nvSpPr>
        <p:spPr>
          <a:xfrm>
            <a:off x="637616" y="1306066"/>
            <a:ext cx="10963473" cy="499689"/>
          </a:xfrm>
          <a:prstGeom prst="rect">
            <a:avLst/>
          </a:prstGeom>
        </p:spPr>
        <p:txBody>
          <a:bodyPr wrap="square">
            <a:spAutoFit/>
          </a:bodyPr>
          <a:lstStyle/>
          <a:p>
            <a:pPr algn="ctr">
              <a:lnSpc>
                <a:spcPct val="150000"/>
              </a:lnSpc>
            </a:pPr>
            <a:r>
              <a:rPr lang="zh-CN" altLang="en-US" sz="2000" b="1" dirty="0">
                <a:solidFill>
                  <a:srgbClr val="374154"/>
                </a:solidFill>
                <a:latin typeface="Gill Sans MT" panose="020B0502020104020203" pitchFamily="34" charset="0"/>
                <a:ea typeface="Microsoft YaHei" panose="020B0503020204020204" pitchFamily="34" charset="-122"/>
              </a:rPr>
              <a:t>第一个真正的异构加速平台，适用于高性能计算</a:t>
            </a:r>
            <a:r>
              <a:rPr lang="en-US" altLang="zh-CN" sz="2000" b="1" dirty="0">
                <a:solidFill>
                  <a:srgbClr val="374154"/>
                </a:solidFill>
                <a:latin typeface="Gill Sans MT" panose="020B0502020104020203" pitchFamily="34" charset="0"/>
                <a:ea typeface="Microsoft YaHei" panose="020B0503020204020204" pitchFamily="34" charset="-122"/>
              </a:rPr>
              <a:t>(HPC) </a:t>
            </a:r>
            <a:r>
              <a:rPr lang="zh-CN" altLang="en-US" sz="2000" b="1" dirty="0">
                <a:solidFill>
                  <a:srgbClr val="374154"/>
                </a:solidFill>
                <a:latin typeface="Gill Sans MT" panose="020B0502020104020203" pitchFamily="34" charset="0"/>
                <a:ea typeface="Microsoft YaHei" panose="020B0503020204020204" pitchFamily="34" charset="-122"/>
              </a:rPr>
              <a:t>和</a:t>
            </a:r>
            <a:r>
              <a:rPr lang="en-US" altLang="zh-CN" sz="2000" b="1" dirty="0">
                <a:solidFill>
                  <a:srgbClr val="374154"/>
                </a:solidFill>
                <a:latin typeface="Gill Sans MT" panose="020B0502020104020203" pitchFamily="34" charset="0"/>
                <a:ea typeface="Microsoft YaHei" panose="020B0503020204020204" pitchFamily="34" charset="-122"/>
              </a:rPr>
              <a:t>AI</a:t>
            </a:r>
            <a:r>
              <a:rPr lang="zh-CN" altLang="en-US" sz="2000" b="1" dirty="0">
                <a:solidFill>
                  <a:srgbClr val="374154"/>
                </a:solidFill>
                <a:latin typeface="Gill Sans MT" panose="020B0502020104020203" pitchFamily="34" charset="0"/>
                <a:ea typeface="Microsoft YaHei" panose="020B0503020204020204" pitchFamily="34" charset="-122"/>
              </a:rPr>
              <a:t>工作负载</a:t>
            </a:r>
          </a:p>
        </p:txBody>
      </p:sp>
    </p:spTree>
    <p:extLst>
      <p:ext uri="{BB962C8B-B14F-4D97-AF65-F5344CB8AC3E}">
        <p14:creationId xmlns:p14="http://schemas.microsoft.com/office/powerpoint/2010/main" val="403695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8116B-F91C-7F4E-8D5E-EE743EF5F552}"/>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pic>
        <p:nvPicPr>
          <p:cNvPr id="5" name="图片 4">
            <a:extLst>
              <a:ext uri="{FF2B5EF4-FFF2-40B4-BE49-F238E27FC236}">
                <a16:creationId xmlns:a16="http://schemas.microsoft.com/office/drawing/2014/main" id="{04916F02-8F2E-2D4E-B95A-9D6AD6B1921F}"/>
              </a:ext>
            </a:extLst>
          </p:cNvPr>
          <p:cNvPicPr>
            <a:picLocks noChangeAspect="1"/>
          </p:cNvPicPr>
          <p:nvPr/>
        </p:nvPicPr>
        <p:blipFill>
          <a:blip r:embed="rId2"/>
          <a:stretch>
            <a:fillRect/>
          </a:stretch>
        </p:blipFill>
        <p:spPr>
          <a:xfrm>
            <a:off x="758031" y="1484784"/>
            <a:ext cx="10680700" cy="4889500"/>
          </a:xfrm>
          <a:prstGeom prst="rect">
            <a:avLst/>
          </a:prstGeom>
        </p:spPr>
      </p:pic>
    </p:spTree>
    <p:extLst>
      <p:ext uri="{BB962C8B-B14F-4D97-AF65-F5344CB8AC3E}">
        <p14:creationId xmlns:p14="http://schemas.microsoft.com/office/powerpoint/2010/main" val="11760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042918B0-ECFA-B347-8DB6-BB3284ED7259}"/>
              </a:ext>
            </a:extLst>
          </p:cNvPr>
          <p:cNvSpPr>
            <a:spLocks noGrp="1"/>
          </p:cNvSpPr>
          <p:nvPr>
            <p:ph sz="half" idx="1"/>
          </p:nvPr>
        </p:nvSpPr>
        <p:spPr>
          <a:xfrm>
            <a:off x="623635" y="1268760"/>
            <a:ext cx="10963473" cy="4608512"/>
          </a:xfrm>
        </p:spPr>
        <p:txBody>
          <a:bodyPr/>
          <a:lstStyle/>
          <a:p>
            <a:r>
              <a:rPr lang="en-US" altLang="zh-CN" dirty="0"/>
              <a:t>GPC</a:t>
            </a:r>
            <a:r>
              <a:rPr lang="zh-CN" altLang="en-US" dirty="0"/>
              <a:t> </a:t>
            </a:r>
            <a:r>
              <a:rPr lang="en-US" altLang="zh-CN" dirty="0"/>
              <a:t>8</a:t>
            </a:r>
            <a:r>
              <a:rPr lang="zh-CN" altLang="en-US" dirty="0"/>
              <a:t>组， </a:t>
            </a:r>
            <a:r>
              <a:rPr lang="en-US" altLang="zh-CN" dirty="0"/>
              <a:t>66</a:t>
            </a:r>
            <a:r>
              <a:rPr lang="zh-CN" altLang="en-US" dirty="0"/>
              <a:t>组</a:t>
            </a:r>
            <a:r>
              <a:rPr lang="en-US" altLang="zh-CN" dirty="0"/>
              <a:t>TPC</a:t>
            </a:r>
            <a:r>
              <a:rPr lang="zh-CN" altLang="en-US" dirty="0"/>
              <a:t>、</a:t>
            </a:r>
            <a:r>
              <a:rPr lang="en-US" altLang="zh-CN" dirty="0"/>
              <a:t>132</a:t>
            </a:r>
            <a:r>
              <a:rPr lang="zh-CN" altLang="en-US" dirty="0"/>
              <a:t>组</a:t>
            </a:r>
            <a:r>
              <a:rPr lang="en-US" altLang="zh-CN" dirty="0"/>
              <a:t>SM</a:t>
            </a:r>
            <a:r>
              <a:rPr lang="zh-CN" altLang="en-US" dirty="0"/>
              <a:t>，总计有</a:t>
            </a:r>
            <a:r>
              <a:rPr lang="en-US" altLang="zh-CN" dirty="0"/>
              <a:t>16896</a:t>
            </a:r>
            <a:r>
              <a:rPr lang="zh-CN" altLang="en-US" dirty="0"/>
              <a:t>个</a:t>
            </a:r>
            <a:r>
              <a:rPr lang="en-US" altLang="zh-CN" dirty="0"/>
              <a:t>CUDA</a:t>
            </a:r>
            <a:r>
              <a:rPr lang="zh-CN" altLang="en-US" dirty="0"/>
              <a:t>核心、</a:t>
            </a:r>
            <a:r>
              <a:rPr lang="en-US" altLang="zh-CN" dirty="0"/>
              <a:t>528</a:t>
            </a:r>
            <a:r>
              <a:rPr lang="zh-CN" altLang="en-US" dirty="0"/>
              <a:t>个</a:t>
            </a:r>
            <a:r>
              <a:rPr lang="en-US" altLang="zh-CN" dirty="0"/>
              <a:t>Tensor</a:t>
            </a:r>
            <a:r>
              <a:rPr lang="zh-CN" altLang="en-US" dirty="0"/>
              <a:t>核心、</a:t>
            </a:r>
            <a:r>
              <a:rPr lang="en-US" altLang="zh-CN" dirty="0"/>
              <a:t>50MB</a:t>
            </a:r>
            <a:r>
              <a:rPr lang="zh-CN" altLang="en-US" dirty="0"/>
              <a:t>二级缓存。显存为新一代</a:t>
            </a:r>
            <a:r>
              <a:rPr lang="en-US" altLang="zh-CN" dirty="0"/>
              <a:t>HBM3</a:t>
            </a:r>
            <a:r>
              <a:rPr lang="zh-CN" altLang="en-US" dirty="0"/>
              <a:t>，容量</a:t>
            </a:r>
            <a:r>
              <a:rPr lang="en-US" altLang="zh-CN" dirty="0"/>
              <a:t>80GB</a:t>
            </a:r>
            <a:r>
              <a:rPr lang="zh-CN" altLang="en-US" dirty="0"/>
              <a:t>，位宽</a:t>
            </a:r>
            <a:r>
              <a:rPr lang="en-US" altLang="zh-CN" dirty="0"/>
              <a:t>5120-bit</a:t>
            </a:r>
            <a:r>
              <a:rPr lang="zh-CN" altLang="en-US" dirty="0"/>
              <a:t>，带宽高达</a:t>
            </a:r>
            <a:r>
              <a:rPr lang="en-US" altLang="zh-CN" dirty="0"/>
              <a:t>3TB/s</a:t>
            </a:r>
            <a:endParaRPr lang="zh-CN" altLang="en-US" dirty="0"/>
          </a:p>
        </p:txBody>
      </p:sp>
      <p:pic>
        <p:nvPicPr>
          <p:cNvPr id="5" name="图片 4">
            <a:extLst>
              <a:ext uri="{FF2B5EF4-FFF2-40B4-BE49-F238E27FC236}">
                <a16:creationId xmlns:a16="http://schemas.microsoft.com/office/drawing/2014/main" id="{C5765F0C-A342-2846-9BF5-F555EB2D59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442" y="2342596"/>
            <a:ext cx="9241878" cy="4123866"/>
          </a:xfrm>
          <a:prstGeom prst="rect">
            <a:avLst/>
          </a:prstGeom>
        </p:spPr>
      </p:pic>
    </p:spTree>
    <p:extLst>
      <p:ext uri="{BB962C8B-B14F-4D97-AF65-F5344CB8AC3E}">
        <p14:creationId xmlns:p14="http://schemas.microsoft.com/office/powerpoint/2010/main" val="428218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2B624C97-EF8A-AD4E-BCD4-CA164D4064B1}"/>
              </a:ext>
            </a:extLst>
          </p:cNvPr>
          <p:cNvSpPr>
            <a:spLocks noGrp="1"/>
          </p:cNvSpPr>
          <p:nvPr>
            <p:ph sz="half" idx="1"/>
          </p:nvPr>
        </p:nvSpPr>
        <p:spPr>
          <a:xfrm>
            <a:off x="659639" y="1412776"/>
            <a:ext cx="6194826" cy="2520280"/>
          </a:xfrm>
        </p:spPr>
        <p:txBody>
          <a:bodyPr/>
          <a:lstStyle/>
          <a:p>
            <a:pPr>
              <a:lnSpc>
                <a:spcPct val="120000"/>
              </a:lnSpc>
            </a:pPr>
            <a:r>
              <a:rPr lang="en-US" altLang="zh-CN" sz="1600" dirty="0"/>
              <a:t>SM </a:t>
            </a:r>
            <a:r>
              <a:rPr lang="zh-CN" altLang="en-US" sz="1600" dirty="0"/>
              <a:t>结构：</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Warp Scheduler</a:t>
            </a:r>
            <a:r>
              <a:rPr lang="zh-CN" altLang="en-US" sz="1400" dirty="0"/>
              <a:t>，</a:t>
            </a:r>
            <a:r>
              <a:rPr lang="en-US" altLang="zh-CN" sz="1400" dirty="0"/>
              <a:t>4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128 </a:t>
            </a:r>
            <a:r>
              <a:rPr lang="zh-CN" altLang="en-US" sz="1400" dirty="0"/>
              <a:t>个 </a:t>
            </a:r>
            <a:r>
              <a:rPr lang="en-US" altLang="zh-CN" sz="1400" dirty="0"/>
              <a:t>FP32 Core</a:t>
            </a:r>
            <a:r>
              <a:rPr lang="zh-CN" altLang="en-US" sz="1400" dirty="0"/>
              <a:t>（</a:t>
            </a:r>
            <a:r>
              <a:rPr lang="en-US" altLang="zh-CN" sz="1400" dirty="0"/>
              <a:t>4 * 32</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INT32 Core</a:t>
            </a:r>
            <a:r>
              <a:rPr lang="zh-CN" altLang="en-US" sz="1400" dirty="0"/>
              <a:t>（</a:t>
            </a:r>
            <a:r>
              <a:rPr lang="en-US" altLang="zh-CN" sz="1400" dirty="0"/>
              <a:t>4 * 16</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FP64 Core</a:t>
            </a:r>
            <a:r>
              <a:rPr lang="zh-CN" altLang="en-US" sz="1400" dirty="0"/>
              <a:t>（</a:t>
            </a:r>
            <a:r>
              <a:rPr lang="en-US" altLang="zh-CN" sz="1400" dirty="0"/>
              <a:t>4 * 16</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TensorCore</a:t>
            </a:r>
            <a:r>
              <a:rPr lang="zh-CN" altLang="en-US" sz="1400" dirty="0"/>
              <a:t>（</a:t>
            </a:r>
            <a:r>
              <a:rPr lang="en-US" altLang="zh-CN" sz="1400" dirty="0"/>
              <a:t>4 * 1</a:t>
            </a:r>
            <a:r>
              <a:rPr lang="zh-CN" altLang="en-US" sz="1400" dirty="0"/>
              <a:t>）</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LD/ST Unit</a:t>
            </a:r>
            <a:r>
              <a:rPr lang="zh-CN" altLang="en-US" sz="1400" dirty="0"/>
              <a:t>（</a:t>
            </a:r>
            <a:r>
              <a:rPr lang="en-US" altLang="zh-CN" sz="1400" dirty="0"/>
              <a:t>4 * 8</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SFU</a:t>
            </a:r>
            <a:r>
              <a:rPr lang="zh-CN" altLang="en-US" sz="1400" dirty="0"/>
              <a:t>（</a:t>
            </a:r>
            <a:r>
              <a:rPr lang="en-US" altLang="zh-CN" sz="1400" dirty="0"/>
              <a:t>4 * 4</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zh-CN" altLang="en-US" sz="1400" dirty="0"/>
              <a:t>相比 </a:t>
            </a:r>
            <a:r>
              <a:rPr lang="en-US" altLang="zh-CN" sz="1400" dirty="0"/>
              <a:t>A100 </a:t>
            </a:r>
            <a:r>
              <a:rPr lang="zh-CN" altLang="en-US" sz="1400" dirty="0"/>
              <a:t>增加了一个 </a:t>
            </a:r>
            <a:r>
              <a:rPr lang="en-US" altLang="zh-CN" sz="1400" dirty="0"/>
              <a:t>Tensor Memory Accelerator</a:t>
            </a:r>
          </a:p>
        </p:txBody>
      </p:sp>
      <p:pic>
        <p:nvPicPr>
          <p:cNvPr id="3" name="图片 2">
            <a:extLst>
              <a:ext uri="{FF2B5EF4-FFF2-40B4-BE49-F238E27FC236}">
                <a16:creationId xmlns:a16="http://schemas.microsoft.com/office/drawing/2014/main" id="{A2DC6365-291C-B344-9E06-2F7A21A838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6493" y="1196752"/>
            <a:ext cx="3879509" cy="5157192"/>
          </a:xfrm>
          <a:prstGeom prst="rect">
            <a:avLst/>
          </a:prstGeom>
        </p:spPr>
      </p:pic>
      <p:sp>
        <p:nvSpPr>
          <p:cNvPr id="8" name="内容占位符 6">
            <a:extLst>
              <a:ext uri="{FF2B5EF4-FFF2-40B4-BE49-F238E27FC236}">
                <a16:creationId xmlns:a16="http://schemas.microsoft.com/office/drawing/2014/main" id="{E616BF45-0DBA-C54D-B96C-163D8274B6F6}"/>
              </a:ext>
            </a:extLst>
          </p:cNvPr>
          <p:cNvSpPr txBox="1">
            <a:spLocks/>
          </p:cNvSpPr>
          <p:nvPr/>
        </p:nvSpPr>
        <p:spPr>
          <a:xfrm>
            <a:off x="659639" y="4149079"/>
            <a:ext cx="6194826" cy="2219063"/>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zh-CN" altLang="en-US" sz="1600" dirty="0"/>
              <a:t>每个 </a:t>
            </a:r>
            <a:r>
              <a:rPr lang="en-US" altLang="zh-CN" sz="1600" dirty="0"/>
              <a:t>Process Block</a:t>
            </a:r>
            <a:r>
              <a:rPr lang="zh-CN" altLang="en-US" sz="1600" dirty="0"/>
              <a:t>：</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Warp Scheduler</a:t>
            </a:r>
            <a:r>
              <a:rPr lang="zh-CN" altLang="en-US" sz="1400" dirty="0"/>
              <a:t>，</a:t>
            </a:r>
            <a:r>
              <a:rPr lang="en-US" altLang="zh-CN" sz="1400" dirty="0"/>
              <a:t>1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FP32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INT32 Core</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FP64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TensorCore</a:t>
            </a:r>
          </a:p>
          <a:p>
            <a:pPr marL="582006" lvl="1" indent="-342900">
              <a:lnSpc>
                <a:spcPct val="120000"/>
              </a:lnSpc>
              <a:buFont typeface="+mj-lt"/>
              <a:buAutoNum type="arabicPeriod"/>
            </a:pPr>
            <a:r>
              <a:rPr lang="en-US" altLang="zh-CN" sz="1400" dirty="0"/>
              <a:t>8 </a:t>
            </a:r>
            <a:r>
              <a:rPr lang="zh-CN" altLang="en-US" sz="1400" dirty="0"/>
              <a:t>个 </a:t>
            </a:r>
            <a:r>
              <a:rPr lang="en-US" altLang="zh-CN" sz="1400" dirty="0"/>
              <a:t>LD/ST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SFU</a:t>
            </a:r>
            <a:r>
              <a:rPr lang="zh-CN" altLang="en-US" sz="1400" dirty="0"/>
              <a:t>（与 </a:t>
            </a:r>
            <a:r>
              <a:rPr lang="en-US" altLang="zh-CN" sz="1400" dirty="0"/>
              <a:t>A100 </a:t>
            </a:r>
            <a:r>
              <a:rPr lang="zh-CN" altLang="en-US" sz="1400" dirty="0"/>
              <a:t>一致）</a:t>
            </a:r>
          </a:p>
        </p:txBody>
      </p:sp>
    </p:spTree>
    <p:extLst>
      <p:ext uri="{BB962C8B-B14F-4D97-AF65-F5344CB8AC3E}">
        <p14:creationId xmlns:p14="http://schemas.microsoft.com/office/powerpoint/2010/main" val="147968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7AB31C-4F4B-A74F-AE93-7AE5F4E56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43438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Volta</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Hopper</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9797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Volta</a:t>
            </a:r>
            <a:r>
              <a:rPr lang="zh-CN" altLang="en-US" sz="2400" dirty="0">
                <a:solidFill>
                  <a:srgbClr val="374154"/>
                </a:solidFill>
                <a:latin typeface="Gill Sans MT" panose="020B0502020104020203" pitchFamily="34" charset="0"/>
                <a:cs typeface="Futura Medium" panose="020B0602020204020303" pitchFamily="34" charset="-79"/>
              </a:rPr>
              <a:t> 伏特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Turing</a:t>
            </a:r>
            <a:r>
              <a:rPr lang="zh-CN" altLang="en-US" sz="2400" dirty="0">
                <a:solidFill>
                  <a:srgbClr val="374154"/>
                </a:solidFill>
                <a:latin typeface="Gill Sans MT" panose="020B0502020104020203" pitchFamily="34" charset="0"/>
              </a:rPr>
              <a:t> 图灵架构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Ampere</a:t>
            </a:r>
            <a:r>
              <a:rPr lang="zh-CN" altLang="en-US" sz="2400" dirty="0">
                <a:solidFill>
                  <a:srgbClr val="374154"/>
                </a:solidFill>
                <a:latin typeface="Gill Sans MT" panose="020B0502020104020203" pitchFamily="34" charset="0"/>
                <a:cs typeface="Futura Medium" panose="020B0602020204020303" pitchFamily="34" charset="-79"/>
              </a:rPr>
              <a:t> </a:t>
            </a:r>
            <a:r>
              <a:rPr lang="zh-CN" altLang="en-US" sz="2400" dirty="0">
                <a:solidFill>
                  <a:srgbClr val="374154"/>
                </a:solidFill>
                <a:latin typeface="Gill Sans MT" panose="020B0502020104020203" pitchFamily="34" charset="0"/>
                <a:ea typeface="Microsoft YaHei" panose="020B0503020204020204" pitchFamily="34" charset="-122"/>
              </a:rPr>
              <a:t>安培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732932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19941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290698176"/>
              </p:ext>
            </p:extLst>
          </p:nvPr>
        </p:nvGraphicFramePr>
        <p:xfrm>
          <a:off x="481756" y="1340768"/>
          <a:ext cx="11105349" cy="5032627"/>
        </p:xfrm>
        <a:graphic>
          <a:graphicData uri="http://schemas.openxmlformats.org/drawingml/2006/table">
            <a:tbl>
              <a:tblPr firstRow="1" bandRow="1">
                <a:tableStyleId>{72833802-FEF1-4C79-8D5D-14CF1EAF98D9}</a:tableStyleId>
              </a:tblPr>
              <a:tblGrid>
                <a:gridCol w="1233897">
                  <a:extLst>
                    <a:ext uri="{9D8B030D-6E8A-4147-A177-3AD203B41FA5}">
                      <a16:colId xmlns:a16="http://schemas.microsoft.com/office/drawing/2014/main" val="3217182464"/>
                    </a:ext>
                  </a:extLst>
                </a:gridCol>
                <a:gridCol w="2467863">
                  <a:extLst>
                    <a:ext uri="{9D8B030D-6E8A-4147-A177-3AD203B41FA5}">
                      <a16:colId xmlns:a16="http://schemas.microsoft.com/office/drawing/2014/main" val="1916073929"/>
                    </a:ext>
                  </a:extLst>
                </a:gridCol>
                <a:gridCol w="2467863">
                  <a:extLst>
                    <a:ext uri="{9D8B030D-6E8A-4147-A177-3AD203B41FA5}">
                      <a16:colId xmlns:a16="http://schemas.microsoft.com/office/drawing/2014/main" val="2888375680"/>
                    </a:ext>
                  </a:extLst>
                </a:gridCol>
                <a:gridCol w="2467863">
                  <a:extLst>
                    <a:ext uri="{9D8B030D-6E8A-4147-A177-3AD203B41FA5}">
                      <a16:colId xmlns:a16="http://schemas.microsoft.com/office/drawing/2014/main" val="907300847"/>
                    </a:ext>
                  </a:extLst>
                </a:gridCol>
                <a:gridCol w="2467863">
                  <a:extLst>
                    <a:ext uri="{9D8B030D-6E8A-4147-A177-3AD203B41FA5}">
                      <a16:colId xmlns:a16="http://schemas.microsoft.com/office/drawing/2014/main" val="930843774"/>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2018</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102</a:t>
                      </a:r>
                      <a:r>
                        <a:rPr lang="zh-CN" altLang="en-US" sz="1400" dirty="0">
                          <a:solidFill>
                            <a:srgbClr val="374154"/>
                          </a:solidFill>
                          <a:latin typeface="Microsoft YaHei" panose="020B0503020204020204" pitchFamily="34" charset="-122"/>
                          <a:ea typeface="Microsoft YaHei" panose="020B0503020204020204" pitchFamily="34" charset="-122"/>
                        </a:rPr>
                        <a:t>核心</a:t>
                      </a:r>
                      <a:r>
                        <a:rPr lang="en-US" altLang="zh-CN" sz="1400" dirty="0">
                          <a:solidFill>
                            <a:srgbClr val="374154"/>
                          </a:solidFill>
                          <a:latin typeface="Microsoft YaHei" panose="020B0503020204020204" pitchFamily="34" charset="-122"/>
                          <a:ea typeface="Microsoft YaHei" panose="020B0503020204020204" pitchFamily="34" charset="-122"/>
                        </a:rPr>
                        <a:t>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重新设计，每个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a:t>
                      </a:r>
                      <a:r>
                        <a:rPr lang="zh-CN" altLang="en-US" sz="14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Core3.0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NVLink3.0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Core4.0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NVlink4.0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186</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T4</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RTX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A30</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H100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17467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47D78133-2516-4948-94ED-096816139B99}"/>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Turing</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76206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706AC7-80C4-924D-BC85-CEF961040FAE}"/>
              </a:ext>
            </a:extLst>
          </p:cNvPr>
          <p:cNvSpPr>
            <a:spLocks noGrp="1"/>
          </p:cNvSpPr>
          <p:nvPr>
            <p:ph type="title"/>
          </p:nvPr>
        </p:nvSpPr>
        <p:spPr/>
        <p:txBody>
          <a:bodyPr/>
          <a:lstStyle/>
          <a:p>
            <a:r>
              <a:rPr lang="en-US" altLang="zh-CN" dirty="0"/>
              <a:t>Turing</a:t>
            </a:r>
            <a:r>
              <a:rPr lang="zh-CN" altLang="en-US" dirty="0"/>
              <a:t> 图灵架构</a:t>
            </a:r>
          </a:p>
        </p:txBody>
      </p:sp>
      <p:pic>
        <p:nvPicPr>
          <p:cNvPr id="7" name="图片 6">
            <a:extLst>
              <a:ext uri="{FF2B5EF4-FFF2-40B4-BE49-F238E27FC236}">
                <a16:creationId xmlns:a16="http://schemas.microsoft.com/office/drawing/2014/main" id="{63E0D078-E482-0743-99FE-5E63386FA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8581" y="1328588"/>
            <a:ext cx="3051180" cy="5112568"/>
          </a:xfrm>
          <a:prstGeom prst="rect">
            <a:avLst/>
          </a:prstGeom>
        </p:spPr>
      </p:pic>
      <p:pic>
        <p:nvPicPr>
          <p:cNvPr id="8" name="图片 7">
            <a:extLst>
              <a:ext uri="{FF2B5EF4-FFF2-40B4-BE49-F238E27FC236}">
                <a16:creationId xmlns:a16="http://schemas.microsoft.com/office/drawing/2014/main" id="{AFD04E2C-D456-8E47-96FD-E1F284C74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821" y="1268760"/>
            <a:ext cx="6264696" cy="5232224"/>
          </a:xfrm>
          <a:prstGeom prst="rect">
            <a:avLst/>
          </a:prstGeom>
        </p:spPr>
      </p:pic>
    </p:spTree>
    <p:extLst>
      <p:ext uri="{BB962C8B-B14F-4D97-AF65-F5344CB8AC3E}">
        <p14:creationId xmlns:p14="http://schemas.microsoft.com/office/powerpoint/2010/main" val="92619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2" name="图片 1">
            <a:extLst>
              <a:ext uri="{FF2B5EF4-FFF2-40B4-BE49-F238E27FC236}">
                <a16:creationId xmlns:a16="http://schemas.microsoft.com/office/drawing/2014/main" id="{DF7C5958-6973-2942-8F47-7564E3A7E4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0509" y="1394774"/>
            <a:ext cx="3871751" cy="4752528"/>
          </a:xfrm>
          <a:prstGeom prst="rect">
            <a:avLst/>
          </a:prstGeom>
        </p:spPr>
      </p:pic>
    </p:spTree>
    <p:extLst>
      <p:ext uri="{BB962C8B-B14F-4D97-AF65-F5344CB8AC3E}">
        <p14:creationId xmlns:p14="http://schemas.microsoft.com/office/powerpoint/2010/main" val="375519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32438</TotalTime>
  <Words>2053</Words>
  <Application>Microsoft Macintosh PowerPoint</Application>
  <PresentationFormat>自定义</PresentationFormat>
  <Paragraphs>257</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Turing 图灵架构</vt:lpstr>
      <vt:lpstr>Turing 图灵架构</vt:lpstr>
      <vt:lpstr>Turing 图灵架构</vt:lpstr>
      <vt:lpstr>Turing 图灵架构</vt:lpstr>
      <vt:lpstr>Turing 图灵架构</vt:lpstr>
      <vt:lpstr>PowerPoint 演示文稿</vt:lpstr>
      <vt:lpstr>Ampere 安培架构</vt:lpstr>
      <vt:lpstr>Ampere 安培架构</vt:lpstr>
      <vt:lpstr>Ampere 安培架构</vt:lpstr>
      <vt:lpstr>Ampere 安培架构</vt:lpstr>
      <vt:lpstr>Ampere 安培架构</vt:lpstr>
      <vt:lpstr>Ampere 安培架构</vt:lpstr>
      <vt:lpstr>PowerPoint 演示文稿</vt:lpstr>
      <vt:lpstr>Hopper 赫柏架构</vt:lpstr>
      <vt:lpstr>Hopper 赫柏架构</vt:lpstr>
      <vt:lpstr>Hopper 赫柏架构</vt:lpstr>
      <vt:lpstr>Hopper 赫柏架构</vt:lpstr>
      <vt:lpstr>Hopper 赫柏架构</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5432</cp:revision>
  <dcterms:created xsi:type="dcterms:W3CDTF">2015-01-14T10:38:57Z</dcterms:created>
  <dcterms:modified xsi:type="dcterms:W3CDTF">2023-04-17T02:39:41Z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